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642" r:id="rId2"/>
    <p:sldMasterId id="2147484743" r:id="rId3"/>
  </p:sldMasterIdLst>
  <p:notesMasterIdLst>
    <p:notesMasterId r:id="rId20"/>
  </p:notesMasterIdLst>
  <p:handoutMasterIdLst>
    <p:handoutMasterId r:id="rId21"/>
  </p:handoutMasterIdLst>
  <p:sldIdLst>
    <p:sldId id="670" r:id="rId4"/>
    <p:sldId id="1719" r:id="rId5"/>
    <p:sldId id="1670" r:id="rId6"/>
    <p:sldId id="3456" r:id="rId7"/>
    <p:sldId id="3457" r:id="rId8"/>
    <p:sldId id="3458" r:id="rId9"/>
    <p:sldId id="3459" r:id="rId10"/>
    <p:sldId id="3461" r:id="rId11"/>
    <p:sldId id="3473" r:id="rId12"/>
    <p:sldId id="3462" r:id="rId13"/>
    <p:sldId id="3468" r:id="rId14"/>
    <p:sldId id="3469" r:id="rId15"/>
    <p:sldId id="3460" r:id="rId16"/>
    <p:sldId id="3467" r:id="rId17"/>
    <p:sldId id="3474" r:id="rId18"/>
    <p:sldId id="1884" r:id="rId19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rainer Presentation Brief" id="{E9D1FD4D-DAAF-4829-BBBC-AD8AC9ACFE8A}">
          <p14:sldIdLst>
            <p14:sldId id="670"/>
          </p14:sldIdLst>
        </p14:section>
        <p14:section name="Module Content" id="{A073DAE3-B461-442F-A3D3-6642BD875E45}">
          <p14:sldIdLst>
            <p14:sldId id="1719"/>
            <p14:sldId id="1670"/>
            <p14:sldId id="3456"/>
            <p14:sldId id="3457"/>
            <p14:sldId id="3458"/>
            <p14:sldId id="3459"/>
            <p14:sldId id="3461"/>
            <p14:sldId id="3473"/>
            <p14:sldId id="3462"/>
            <p14:sldId id="3468"/>
            <p14:sldId id="3469"/>
            <p14:sldId id="3460"/>
            <p14:sldId id="3467"/>
            <p14:sldId id="3474"/>
          </p14:sldIdLst>
        </p14:section>
        <p14:section name="Module Closedown" id="{BB4A27EB-B3C3-4E4C-B5FE-2131BA0AA278}">
          <p14:sldIdLst>
            <p14:sldId id="18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5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CDF5"/>
    <a:srgbClr val="00BCF2"/>
    <a:srgbClr val="0078D4"/>
    <a:srgbClr val="00B0E3"/>
    <a:srgbClr val="40587C"/>
    <a:srgbClr val="005291"/>
    <a:srgbClr val="00188F"/>
    <a:srgbClr val="CBD6EF"/>
    <a:srgbClr val="1A1A1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B83442-CE5A-41CA-B5C1-EC06B60E49C3}" v="2" dt="2019-12-21T22:37:22.3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15" autoAdjust="0"/>
    <p:restoredTop sz="61310" autoAdjust="0"/>
  </p:normalViewPr>
  <p:slideViewPr>
    <p:cSldViewPr snapToGrid="0">
      <p:cViewPr varScale="1">
        <p:scale>
          <a:sx n="68" d="100"/>
          <a:sy n="68" d="100"/>
        </p:scale>
        <p:origin x="912" y="48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2004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4/29/2021 7:14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4/29/2021 7:14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5416BA-65F7-274A-AD61-D0FA78F3AA6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541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619146B-24F9-441E-A368-DB3B5A84C1D4}" type="datetime8">
              <a:rPr lang="en-US" smtClean="0"/>
              <a:t>4/29/2021 7:14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395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4/29/2021 7:14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519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4/29/2021 7:14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158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4/29/2021 7:14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9079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F328AE-26F0-42B9-988D-535B1145C9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286650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 userDrawn="1">
          <p15:clr>
            <a:srgbClr val="C35EA4"/>
          </p15:clr>
        </p15:guide>
        <p15:guide id="11" pos="2993">
          <p15:clr>
            <a:srgbClr val="5ACBF0"/>
          </p15:clr>
        </p15:guide>
        <p15:guide id="12" pos="3543" userDrawn="1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892293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 userDrawn="1">
          <p15:clr>
            <a:srgbClr val="C35EA4"/>
          </p15:clr>
        </p15:guide>
        <p15:guide id="8" pos="3544" userDrawn="1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295124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 userDrawn="1">
          <p15:clr>
            <a:srgbClr val="C35EA4"/>
          </p15:clr>
        </p15:guide>
        <p15:guide id="5" pos="2993">
          <p15:clr>
            <a:srgbClr val="5ACBF0"/>
          </p15:clr>
        </p15:guide>
        <p15:guide id="6" pos="3547" userDrawn="1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31573B-58F8-43B4-8E3E-6F895442CB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81C0FB-0396-463F-9527-BACCE96868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59104CAE-91B8-4A7E-9F8E-214C5F8809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12192000" cy="1000664"/>
          </a:xfrm>
          <a:solidFill>
            <a:srgbClr val="0070C0"/>
          </a:solidFill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 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48823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559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25E8A5-48D6-4944-B4C0-1ADAA2D89E65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68814" y="-623"/>
            <a:ext cx="6723186" cy="6858623"/>
          </a:xfrm>
          <a:prstGeom prst="rect">
            <a:avLst/>
          </a:prstGeom>
        </p:spPr>
      </p:pic>
      <p:sp>
        <p:nvSpPr>
          <p:cNvPr id="27" name="Freeform 26"/>
          <p:cNvSpPr>
            <a:spLocks/>
          </p:cNvSpPr>
          <p:nvPr userDrawn="1"/>
        </p:nvSpPr>
        <p:spPr bwMode="white">
          <a:xfrm>
            <a:off x="1" y="-1188"/>
            <a:ext cx="5858776" cy="6860381"/>
          </a:xfrm>
          <a:prstGeom prst="rect">
            <a:avLst/>
          </a:prstGeom>
          <a:solidFill>
            <a:srgbClr val="243A5E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2130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27364" y="2427150"/>
            <a:ext cx="4541535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961" b="0" kern="1200" cap="none" spc="0" baseline="0" dirty="0">
                <a:gradFill>
                  <a:gsLst>
                    <a:gs pos="91398">
                      <a:schemeClr val="tx1"/>
                    </a:gs>
                    <a:gs pos="73118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97212" y="3409762"/>
            <a:ext cx="5067762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4705" b="0" kern="1200" cap="none" spc="-98" baseline="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marL="0" lv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Font typeface="Arial"/>
              <a:buNone/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17068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11527229-DBED-4F7D-9D9A-03EC2258F2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B5DF3C-6C8F-43BE-92C2-BE4537BFD6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3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160543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2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397809-3ACE-4D4E-AD46-9C3195293B59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9166D5-15A2-4B98-8331-AD06974AE2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48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CA27734F-A502-4B5B-8EC7-6E115B31C6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0C4B04-9C9F-465F-9951-6B4E6D55422A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BA0094-BABD-45E8-8EA6-9DA003B4CD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1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CC434C0E-1C79-42AF-9F32-26BBBFEF9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36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281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706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773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50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5885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1418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81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281275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52163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89815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0838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A4B0D9-E738-4241-851E-02087D63F0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88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8863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4B8222-5199-4513-8941-5675C42113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80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41712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27FA71-E6D6-496C-95C6-956CF28B81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75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1657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0934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680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25626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2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330381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ms &amp; Medi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b="15625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5404104" cy="68580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599" y="275423"/>
            <a:ext cx="5175505" cy="3616381"/>
          </a:xfrm>
          <a:noFill/>
        </p:spPr>
        <p:txBody>
          <a:bodyPr vert="horz" lIns="137160" tIns="91440" rIns="137160" bIns="0" rtlCol="0" anchor="b" anchorCtr="0">
            <a:normAutofit/>
          </a:bodyPr>
          <a:lstStyle>
            <a:lvl1pPr algn="l">
              <a:defRPr lang="en-US" sz="4800" b="1" spc="-100" baseline="0" dirty="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659" y="7903765"/>
            <a:ext cx="1740540" cy="64008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891805"/>
            <a:ext cx="3886200" cy="1658120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659" y="5993177"/>
            <a:ext cx="1737792" cy="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246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4127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11696700" cy="914400"/>
          </a:xfrm>
        </p:spPr>
        <p:txBody>
          <a:bodyPr lIns="91440" tIns="0" rIns="0" bIns="0"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28600" y="1600200"/>
            <a:ext cx="11812548" cy="4577051"/>
          </a:xfrm>
        </p:spPr>
        <p:txBody>
          <a:bodyPr lIns="137160" rIns="137160" bIns="13716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053997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11696700" cy="914400"/>
          </a:xfrm>
        </p:spPr>
        <p:txBody>
          <a:bodyPr lIns="91440" tIns="0" rIns="0" bIns="0"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49804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915920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icrosoft log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17125"/>
            <a:ext cx="3176547" cy="142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8505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image" Target="../media/image5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0" r:id="rId1"/>
    <p:sldLayoutId id="2147484580" r:id="rId2"/>
    <p:sldLayoutId id="2147484609" r:id="rId3"/>
    <p:sldLayoutId id="2147484741" r:id="rId4"/>
    <p:sldLayoutId id="2147484240" r:id="rId5"/>
    <p:sldLayoutId id="2147484241" r:id="rId6"/>
    <p:sldLayoutId id="2147484474" r:id="rId7"/>
    <p:sldLayoutId id="2147484245" r:id="rId8"/>
    <p:sldLayoutId id="2147484247" r:id="rId9"/>
    <p:sldLayoutId id="2147484639" r:id="rId10"/>
    <p:sldLayoutId id="2147484603" r:id="rId11"/>
    <p:sldLayoutId id="2147484700" r:id="rId12"/>
    <p:sldLayoutId id="2147484701" r:id="rId13"/>
    <p:sldLayoutId id="2147484702" r:id="rId14"/>
    <p:sldLayoutId id="2147484249" r:id="rId15"/>
    <p:sldLayoutId id="2147484640" r:id="rId16"/>
    <p:sldLayoutId id="2147484582" r:id="rId17"/>
    <p:sldLayoutId id="2147484641" r:id="rId18"/>
    <p:sldLayoutId id="2147484584" r:id="rId19"/>
    <p:sldLayoutId id="2147484583" r:id="rId20"/>
    <p:sldLayoutId id="2147484256" r:id="rId21"/>
    <p:sldLayoutId id="2147484257" r:id="rId22"/>
    <p:sldLayoutId id="2147484585" r:id="rId23"/>
    <p:sldLayoutId id="2147484299" r:id="rId24"/>
    <p:sldLayoutId id="2147484263" r:id="rId25"/>
    <p:sldLayoutId id="2147484742" r:id="rId26"/>
    <p:sldLayoutId id="2147484749" r:id="rId27"/>
    <p:sldLayoutId id="2147484750" r:id="rId2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9576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45" r:id="rId1"/>
    <p:sldLayoutId id="2147484643" r:id="rId2"/>
    <p:sldLayoutId id="2147484644" r:id="rId3"/>
    <p:sldLayoutId id="2147484646" r:id="rId4"/>
    <p:sldLayoutId id="2147484650" r:id="rId5"/>
    <p:sldLayoutId id="2147484651" r:id="rId6"/>
    <p:sldLayoutId id="2147484652" r:id="rId7"/>
    <p:sldLayoutId id="2147484653" r:id="rId8"/>
    <p:sldLayoutId id="2147484654" r:id="rId9"/>
    <p:sldLayoutId id="2147484655" r:id="rId10"/>
    <p:sldLayoutId id="2147484656" r:id="rId11"/>
    <p:sldLayoutId id="2147484738" r:id="rId12"/>
    <p:sldLayoutId id="2147484739" r:id="rId13"/>
    <p:sldLayoutId id="2147484740" r:id="rId14"/>
    <p:sldLayoutId id="2147484660" r:id="rId15"/>
    <p:sldLayoutId id="2147484661" r:id="rId16"/>
    <p:sldLayoutId id="2147484662" r:id="rId17"/>
    <p:sldLayoutId id="2147484663" r:id="rId18"/>
    <p:sldLayoutId id="2147484664" r:id="rId19"/>
    <p:sldLayoutId id="2147484665" r:id="rId20"/>
    <p:sldLayoutId id="2147484666" r:id="rId21"/>
    <p:sldLayoutId id="2147484667" r:id="rId22"/>
    <p:sldLayoutId id="2147484668" r:id="rId23"/>
    <p:sldLayoutId id="2147484669" r:id="rId24"/>
    <p:sldLayoutId id="2147484670" r:id="rId2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93988"/>
            <a:ext cx="11696700" cy="914400"/>
          </a:xfrm>
          <a:prstGeom prst="rect">
            <a:avLst/>
          </a:prstGeom>
        </p:spPr>
        <p:txBody>
          <a:bodyPr vert="horz" lIns="137160" tIns="91440" rIns="137160" bIns="91440" rtlCol="0" anchor="ctr" anchorCtr="0">
            <a:noAutofit/>
          </a:bodyPr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00" y="6553200"/>
            <a:ext cx="11201400" cy="304801"/>
          </a:xfrm>
          <a:prstGeom prst="rect">
            <a:avLst/>
          </a:prstGeom>
        </p:spPr>
        <p:txBody>
          <a:bodyPr vert="horz" lIns="182880" tIns="38089" rIns="76179" bIns="38089" rtlCol="0" anchor="ctr"/>
          <a:lstStyle>
            <a:lvl1pPr algn="l">
              <a:defRPr sz="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228600" y="1600201"/>
            <a:ext cx="11696700" cy="4559531"/>
          </a:xfrm>
          <a:prstGeom prst="rect">
            <a:avLst/>
          </a:prstGeom>
        </p:spPr>
        <p:txBody>
          <a:bodyPr vert="horz" lIns="137160" tIns="91440" rIns="137160" bIns="13716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11430002" y="6553200"/>
            <a:ext cx="761999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69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4" r:id="rId1"/>
    <p:sldLayoutId id="2147484745" r:id="rId2"/>
    <p:sldLayoutId id="2147484746" r:id="rId3"/>
    <p:sldLayoutId id="2147484747" r:id="rId4"/>
    <p:sldLayoutId id="2147484748" r:id="rId5"/>
  </p:sldLayoutIdLst>
  <p:transition>
    <p:fade/>
  </p:transition>
  <p:hf hdr="0" ftr="0" dt="0"/>
  <p:txStyles>
    <p:titleStyle>
      <a:lvl1pPr marL="0" algn="l" defTabSz="1088078" rtl="0" eaLnBrk="1" latinLnBrk="0" hangingPunct="1">
        <a:lnSpc>
          <a:spcPct val="90000"/>
        </a:lnSpc>
        <a:spcBef>
          <a:spcPct val="0"/>
        </a:spcBef>
        <a:buNone/>
        <a:defRPr lang="en-US" sz="4400" kern="1200" spc="-100" baseline="0" dirty="0">
          <a:solidFill>
            <a:schemeClr val="tx1"/>
          </a:solidFill>
          <a:latin typeface="+mj-lt"/>
          <a:ea typeface="Segoe UI Semibold" panose="020B0702040204020203" pitchFamily="34" charset="0"/>
          <a:cs typeface="Segoe UI Semibold" panose="020B0702040204020203" pitchFamily="34" charset="0"/>
        </a:defRPr>
      </a:lvl1pPr>
    </p:titleStyle>
    <p:bodyStyle>
      <a:lvl1pPr marL="0" indent="0" algn="l" defTabSz="1088078" rtl="0" eaLnBrk="1" latinLnBrk="0" hangingPunct="1">
        <a:spcBef>
          <a:spcPts val="1800"/>
        </a:spcBef>
        <a:buClr>
          <a:srgbClr val="0072C6"/>
        </a:buClr>
        <a:buSzPct val="100000"/>
        <a:buFont typeface="Wingdings" pitchFamily="2" charset="2"/>
        <a:buNone/>
        <a:defRPr sz="2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476059" indent="-194391" algn="l" defTabSz="10880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761693" indent="-173232" algn="l" defTabSz="1088078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047328" indent="-177200" algn="l" defTabSz="1088078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285357" indent="-179845" algn="l" defTabSz="1088078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992216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254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080294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4624332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4040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078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118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156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196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23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0827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5231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51">
          <p15:clr>
            <a:srgbClr val="5ACBF0"/>
          </p15:clr>
        </p15:guide>
        <p15:guide id="2" pos="4127">
          <p15:clr>
            <a:srgbClr val="5ACBF0"/>
          </p15:clr>
        </p15:guide>
        <p15:guide id="3" orient="horz" pos="1872">
          <p15:clr>
            <a:srgbClr val="5ACBF0"/>
          </p15:clr>
        </p15:guide>
        <p15:guide id="4" orient="horz" pos="2448">
          <p15:clr>
            <a:srgbClr val="5ACBF0"/>
          </p15:clr>
        </p15:guide>
        <p15:guide id="5" pos="3839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816">
          <p15:clr>
            <a:srgbClr val="F26B43"/>
          </p15:clr>
        </p15:guide>
        <p15:guide id="8" orient="horz" pos="1008">
          <p15:clr>
            <a:srgbClr val="F26B43"/>
          </p15:clr>
        </p15:guide>
        <p15:guide id="52" pos="2976">
          <p15:clr>
            <a:srgbClr val="5ACBF0"/>
          </p15:clr>
        </p15:guide>
        <p15:guide id="53" pos="2424">
          <p15:clr>
            <a:srgbClr val="5ACBF0"/>
          </p15:clr>
        </p15:guide>
        <p15:guide id="54" pos="1848">
          <p15:clr>
            <a:srgbClr val="5ACBF0"/>
          </p15:clr>
        </p15:guide>
        <p15:guide id="55" pos="1296">
          <p15:clr>
            <a:srgbClr val="5ACBF0"/>
          </p15:clr>
        </p15:guide>
        <p15:guide id="56" pos="720">
          <p15:clr>
            <a:srgbClr val="5ACBF0"/>
          </p15:clr>
        </p15:guide>
        <p15:guide id="57" pos="144">
          <p15:clr>
            <a:srgbClr val="5ACBF0"/>
          </p15:clr>
        </p15:guide>
        <p15:guide id="58" pos="4680">
          <p15:clr>
            <a:srgbClr val="5ACBF0"/>
          </p15:clr>
        </p15:guide>
        <p15:guide id="59" pos="5256">
          <p15:clr>
            <a:srgbClr val="5ACBF0"/>
          </p15:clr>
        </p15:guide>
        <p15:guide id="60" pos="5808">
          <p15:clr>
            <a:srgbClr val="5ACBF0"/>
          </p15:clr>
        </p15:guide>
        <p15:guide id="61" pos="6384">
          <p15:clr>
            <a:srgbClr val="5ACBF0"/>
          </p15:clr>
        </p15:guide>
        <p15:guide id="62" pos="6936">
          <p15:clr>
            <a:srgbClr val="5ACBF0"/>
          </p15:clr>
        </p15:guide>
        <p15:guide id="63" pos="7512">
          <p15:clr>
            <a:srgbClr val="5ACBF0"/>
          </p15:clr>
        </p15:guide>
        <p15:guide id="64" orient="horz" pos="168">
          <p15:clr>
            <a:srgbClr val="5ACBF0"/>
          </p15:clr>
        </p15:guide>
        <p15:guide id="65" orient="horz" pos="744">
          <p15:clr>
            <a:srgbClr val="5ACBF0"/>
          </p15:clr>
        </p15:guide>
        <p15:guide id="66" orient="horz" pos="1320">
          <p15:clr>
            <a:srgbClr val="5ACBF0"/>
          </p15:clr>
        </p15:guide>
        <p15:guide id="67" orient="horz" pos="3000">
          <p15:clr>
            <a:srgbClr val="5ACBF0"/>
          </p15:clr>
        </p15:guide>
        <p15:guide id="68" orient="horz" pos="3576">
          <p15:clr>
            <a:srgbClr val="5ACBF0"/>
          </p15:clr>
        </p15:guide>
        <p15:guide id="69" orient="horz" pos="4128">
          <p15:clr>
            <a:srgbClr val="5ACBF0"/>
          </p15:clr>
        </p15:guide>
        <p15:guide id="70" pos="240">
          <p15:clr>
            <a:srgbClr val="F26B43"/>
          </p15:clr>
        </p15:guide>
        <p15:guide id="71" pos="7440">
          <p15:clr>
            <a:srgbClr val="F26B43"/>
          </p15:clr>
        </p15:guide>
        <p15:guide id="72" orient="horz" pos="264">
          <p15:clr>
            <a:srgbClr val="F26B43"/>
          </p15:clr>
        </p15:guide>
        <p15:guide id="73" orient="horz" pos="40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5" Type="http://schemas.openxmlformats.org/officeDocument/2006/relationships/image" Target="../media/image2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Relationship Id="rId1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5" Type="http://schemas.openxmlformats.org/officeDocument/2006/relationships/image" Target="../media/image2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Relationship Id="rId14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5" Type="http://schemas.openxmlformats.org/officeDocument/2006/relationships/image" Target="../media/image3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2" y="154715"/>
            <a:ext cx="11655840" cy="553998"/>
          </a:xfrm>
        </p:spPr>
        <p:txBody>
          <a:bodyPr/>
          <a:lstStyle/>
          <a:p>
            <a:r>
              <a:rPr lang="en-US" dirty="0"/>
              <a:t>Presentation brief for MCT’s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430002" y="6553200"/>
            <a:ext cx="761999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67" rtl="0" eaLnBrk="1" latinLnBrk="0" hangingPunct="1">
              <a:defRPr sz="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1</a:t>
            </a:fld>
            <a:endParaRPr kumimoji="0" sz="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tint val="75000"/>
                </a:srgbClr>
              </a:solidFill>
              <a:effectLst/>
              <a:uLnTx/>
              <a:uFillTx/>
              <a:latin typeface="Segoe UI" pitchFamily="34" charset="0"/>
              <a:cs typeface="Segoe UI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123890"/>
              </p:ext>
            </p:extLst>
          </p:nvPr>
        </p:nvGraphicFramePr>
        <p:xfrm>
          <a:off x="457150" y="953215"/>
          <a:ext cx="11467932" cy="5367660"/>
        </p:xfrm>
        <a:graphic>
          <a:graphicData uri="http://schemas.openxmlformats.org/drawingml/2006/table">
            <a:tbl>
              <a:tblPr firstCol="1" bandRow="1">
                <a:tableStyleId>{5940675A-B579-460E-94D1-54222C63F5DA}</a:tableStyleId>
              </a:tblPr>
              <a:tblGrid>
                <a:gridCol w="2233653">
                  <a:extLst>
                    <a:ext uri="{9D8B030D-6E8A-4147-A177-3AD203B41FA5}">
                      <a16:colId xmlns:a16="http://schemas.microsoft.com/office/drawing/2014/main" val="521994573"/>
                    </a:ext>
                  </a:extLst>
                </a:gridCol>
                <a:gridCol w="9234279">
                  <a:extLst>
                    <a:ext uri="{9D8B030D-6E8A-4147-A177-3AD203B41FA5}">
                      <a16:colId xmlns:a16="http://schemas.microsoft.com/office/drawing/2014/main" val="877741773"/>
                    </a:ext>
                  </a:extLst>
                </a:gridCol>
              </a:tblGrid>
              <a:tr h="452971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Title of presentation</a:t>
                      </a:r>
                      <a:endParaRPr lang="en-US" sz="1400" b="1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Running Experiments and Training Models</a:t>
                      </a:r>
                      <a:endParaRPr lang="en-US" sz="1200" b="0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6353104"/>
                  </a:ext>
                </a:extLst>
              </a:tr>
              <a:tr h="452971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Presentation</a:t>
                      </a:r>
                      <a:r>
                        <a:rPr lang="en-US" sz="14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 length</a:t>
                      </a:r>
                      <a:r>
                        <a:rPr lang="en-US" sz="14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 </a:t>
                      </a:r>
                      <a:endParaRPr lang="en-US" sz="1400" b="1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363" rtl="0" eaLnBrk="1" latinLnBrk="0" hangingPunct="1"/>
                      <a:r>
                        <a:rPr lang="en-US" sz="1200" b="0" kern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120 minutes </a:t>
                      </a:r>
                      <a:r>
                        <a:rPr lang="en-US" sz="1200" b="0" kern="1200" baseline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(including labs)</a:t>
                      </a:r>
                      <a:endParaRPr lang="en-US" sz="1200" b="0" kern="1200" baseline="0" dirty="0">
                        <a:solidFill>
                          <a:schemeClr val="tx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9311162"/>
                  </a:ext>
                </a:extLst>
              </a:tr>
              <a:tr h="452971">
                <a:tc>
                  <a:txBody>
                    <a:bodyPr/>
                    <a:lstStyle/>
                    <a:p>
                      <a:pPr algn="r"/>
                      <a:r>
                        <a:rPr lang="en-US" sz="14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Audience</a:t>
                      </a:r>
                      <a:endParaRPr lang="en-US" sz="1400" b="1" kern="1200" dirty="0">
                        <a:solidFill>
                          <a:schemeClr val="tx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363" rtl="0" eaLnBrk="1" latinLnBrk="0" hangingPunct="1"/>
                      <a:r>
                        <a:rPr lang="en-US" sz="1200" b="0" kern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Scientists planning to operate machine learning workloads on Azure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3134992"/>
                  </a:ext>
                </a:extLst>
              </a:tr>
              <a:tr h="1140230">
                <a:tc>
                  <a:txBody>
                    <a:bodyPr/>
                    <a:lstStyle/>
                    <a:p>
                      <a:pPr algn="r"/>
                      <a:r>
                        <a:rPr lang="en-US" sz="14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Purpose</a:t>
                      </a:r>
                      <a:endParaRPr lang="en-US" sz="1400" b="1" kern="1200" dirty="0">
                        <a:solidFill>
                          <a:schemeClr val="tx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3184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Introduce experiments and how to run them</a:t>
                      </a:r>
                    </a:p>
                    <a:p>
                      <a:pPr marL="233363" marR="0" lvl="0" indent="-233363" algn="l" defTabSz="913184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Describe how to use experiments to train models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6113916"/>
                  </a:ext>
                </a:extLst>
              </a:tr>
              <a:tr h="781660">
                <a:tc>
                  <a:txBody>
                    <a:bodyPr/>
                    <a:lstStyle/>
                    <a:p>
                      <a:pPr marL="0" marR="0" indent="0" algn="r" defTabSz="816188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  <a:t>(think)</a:t>
                      </a:r>
                      <a:br>
                        <a:rPr lang="en-US" sz="12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Student key takeaways</a:t>
                      </a: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33363" indent="-233363" defTabSz="913184"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sz="1200" dirty="0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Experiments encapsulate tasks that are run, and usually generate </a:t>
                      </a:r>
                      <a:r>
                        <a:rPr lang="en-US" sz="1200" dirty="0" err="1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metricss</a:t>
                      </a:r>
                      <a:r>
                        <a:rPr lang="en-US" sz="1200" dirty="0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 and outputs</a:t>
                      </a:r>
                      <a:endParaRPr lang="en-US" sz="1200" baseline="0" dirty="0">
                        <a:solidFill>
                          <a:schemeClr val="tx1">
                            <a:lumMod val="85000"/>
                          </a:schemeClr>
                        </a:solidFill>
                        <a:cs typeface="Segoe UI" pitchFamily="34" charset="0"/>
                      </a:endParaRPr>
                    </a:p>
                    <a:p>
                      <a:pPr marL="233363" indent="-233363" defTabSz="913184"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sz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Estimators are used to simplify configuration for experiments that train models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4945262"/>
                  </a:ext>
                </a:extLst>
              </a:tr>
              <a:tr h="781660">
                <a:tc>
                  <a:txBody>
                    <a:bodyPr/>
                    <a:lstStyle/>
                    <a:p>
                      <a:pPr marL="0" marR="0" indent="0" algn="r" defTabSz="816188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  <a:t>(feel)</a:t>
                      </a:r>
                      <a:br>
                        <a:rPr lang="en-US" sz="24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Student desired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mindset</a:t>
                      </a: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38125" indent="-233363" defTabSz="684951"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altLang="ja-JP" sz="1200" dirty="0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Familiar with terminology like “experiment”, “run”, “metrics”, “outputs”.</a:t>
                      </a:r>
                    </a:p>
                    <a:p>
                      <a:pPr marL="238125" indent="-233363" defTabSz="684951"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altLang="ja-JP" sz="1200" dirty="0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Comfortable configuring and running an experiment to train a model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3067507"/>
                  </a:ext>
                </a:extLst>
              </a:tr>
              <a:tr h="835446">
                <a:tc>
                  <a:txBody>
                    <a:bodyPr/>
                    <a:lstStyle/>
                    <a:p>
                      <a:pPr marL="0" marR="0" indent="0" algn="r" defTabSz="816188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  <a:t>(do)</a:t>
                      </a:r>
                      <a:br>
                        <a:rPr lang="en-US" sz="1200" dirty="0">
                          <a:solidFill>
                            <a:schemeClr val="bg1"/>
                          </a:solidFill>
                          <a:cs typeface="Segoe UI" pitchFamily="34" charset="0"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Student outcomes</a:t>
                      </a:r>
                      <a:endParaRPr lang="en-US" sz="1200" dirty="0">
                        <a:solidFill>
                          <a:schemeClr val="bg1"/>
                        </a:solidFill>
                        <a:latin typeface="Segoe UI Light" pitchFamily="34" charset="0"/>
                        <a:cs typeface="Segoe UI" pitchFamily="34" charset="0"/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38125" indent="-233363" algn="l" defTabSz="684951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sz="12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Run Python code as an experiment that logs metrics and generates outputs</a:t>
                      </a:r>
                    </a:p>
                    <a:p>
                      <a:pPr marL="238125" indent="-233363" algn="l" defTabSz="684951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sz="12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Use an estimator to run a model training experiment, and register </a:t>
                      </a:r>
                      <a:r>
                        <a:rPr lang="en-US" sz="1200" kern="120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the resulting model</a:t>
                      </a:r>
                      <a:endParaRPr lang="en-US" sz="1200" kern="1200" dirty="0">
                        <a:solidFill>
                          <a:schemeClr val="tx1">
                            <a:lumMod val="85000"/>
                          </a:schemeClr>
                        </a:solidFill>
                        <a:latin typeface="+mn-lt"/>
                        <a:ea typeface="+mn-ea"/>
                        <a:cs typeface="Segoe UI" pitchFamily="34" charset="0"/>
                      </a:endParaRP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3862524"/>
                  </a:ext>
                </a:extLst>
              </a:tr>
              <a:tr h="452971">
                <a:tc>
                  <a:txBody>
                    <a:bodyPr/>
                    <a:lstStyle/>
                    <a:p>
                      <a:pPr algn="r"/>
                      <a:r>
                        <a:rPr lang="en-US" sz="1400" b="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More information</a:t>
                      </a: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1618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For course feedback, please use the MCT Forums</a:t>
                      </a:r>
                      <a:endParaRPr lang="en-US" sz="1200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2748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253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This is a lesson slide. At the center of the slide is the Lesson number and the title of the lesson. Around the edges of the title is a montage of 10 pictures showing people working with various computing platforms including laptops, cell phones, surface, desktops, and interactive screens such as Surface Studio.">
            <a:extLst>
              <a:ext uri="{FF2B5EF4-FFF2-40B4-BE49-F238E27FC236}">
                <a16:creationId xmlns:a16="http://schemas.microsoft.com/office/drawing/2014/main" id="{7CDD518F-C926-4E6A-B109-7F3ABEFC58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-2652" y="-33"/>
            <a:ext cx="12196793" cy="6858033"/>
            <a:chOff x="-2652" y="-33"/>
            <a:chExt cx="12196793" cy="685803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F49312C-6999-4B78-80FC-23117ADD05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38400" y="-33"/>
              <a:ext cx="4884760" cy="229326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52ADACC-C5BB-4F1D-AD8C-E5D4F38C6A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09376" y="2285897"/>
              <a:ext cx="2438915" cy="2285754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3A68917-58EC-430F-8E9E-8D2A76FC2B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3086" y="2285873"/>
              <a:ext cx="2438914" cy="228592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574A2C-F045-4007-B60E-A9638B882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6375" y="4571960"/>
              <a:ext cx="4876908" cy="22860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E1C1DE3-3F03-4098-9A3B-30D6743B34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2438397" y="2286000"/>
              <a:ext cx="2438402" cy="2286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78D0655-ED58-4F6E-A7E9-4DDD4772F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1052" y="4572000"/>
              <a:ext cx="2438398" cy="2286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32D6963-CAC5-4BCF-94A2-5CD01E2C16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438404" cy="228601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C834460-9A1D-47D0-B320-E2DF931B9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5753" y="0"/>
              <a:ext cx="2438388" cy="228599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5C8AD0B-3FD9-4A77-8A08-EB31BC001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2285968"/>
              <a:ext cx="2438404" cy="228600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0764D00-8DC7-488C-A3BC-C079BB3125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652" y="4571628"/>
              <a:ext cx="2438401" cy="228637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6A5124A-ECB5-421F-BC22-2889D6CE5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5632" y="2285754"/>
              <a:ext cx="2438085" cy="228604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BB71E45-FA98-428B-A259-180B21FB97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0945" y="4572000"/>
              <a:ext cx="2438401" cy="22860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922A5A5-F302-4445-B27F-62F1262ACB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6"/>
            <a:stretch/>
          </p:blipFill>
          <p:spPr>
            <a:xfrm>
              <a:off x="7317141" y="0"/>
              <a:ext cx="2435460" cy="229323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D73752-B9E9-4229-B404-3E7FC9612E90}"/>
                </a:ext>
              </a:extLst>
            </p:cNvPr>
            <p:cNvSpPr/>
            <p:nvPr/>
          </p:nvSpPr>
          <p:spPr bwMode="auto">
            <a:xfrm>
              <a:off x="0" y="0"/>
              <a:ext cx="12189346" cy="6858000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B1CEDD6-560C-4AC6-8F56-FA37BDD5F76C}"/>
              </a:ext>
            </a:extLst>
          </p:cNvPr>
          <p:cNvSpPr/>
          <p:nvPr/>
        </p:nvSpPr>
        <p:spPr bwMode="auto">
          <a:xfrm>
            <a:off x="2435749" y="2285754"/>
            <a:ext cx="7319792" cy="228556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25FFBB-5C1A-496A-B934-437E61A7B8CA}"/>
              </a:ext>
            </a:extLst>
          </p:cNvPr>
          <p:cNvSpPr txBox="1"/>
          <p:nvPr/>
        </p:nvSpPr>
        <p:spPr>
          <a:xfrm>
            <a:off x="2622175" y="2439603"/>
            <a:ext cx="5690144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Lesson</a:t>
            </a:r>
            <a:r>
              <a:rPr kumimoji="0" lang="en-US" sz="4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lang="en-US" sz="4000" dirty="0">
                <a:latin typeface="Segoe UI Semibold"/>
              </a:rPr>
              <a:t>2</a:t>
            </a:r>
            <a:endParaRPr kumimoji="0" lang="en-US" sz="4000" b="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r>
              <a:rPr lang="en-US" sz="4000" dirty="0"/>
              <a:t>Training and Registering Models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6989AB-CDAB-4BB8-B7E7-8CC78B77005D}"/>
              </a:ext>
            </a:extLst>
          </p:cNvPr>
          <p:cNvSpPr txBox="1"/>
          <p:nvPr/>
        </p:nvSpPr>
        <p:spPr>
          <a:xfrm>
            <a:off x="5630809" y="10113271"/>
            <a:ext cx="930383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Cloud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B44DA0-79AA-4083-800D-81FBC6BEF37F}"/>
              </a:ext>
            </a:extLst>
          </p:cNvPr>
          <p:cNvSpPr txBox="1"/>
          <p:nvPr/>
        </p:nvSpPr>
        <p:spPr>
          <a:xfrm>
            <a:off x="2544531" y="10113271"/>
            <a:ext cx="821379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C31782-F46A-4D40-95F2-43900B11BD20}"/>
              </a:ext>
            </a:extLst>
          </p:cNvPr>
          <p:cNvSpPr txBox="1"/>
          <p:nvPr/>
        </p:nvSpPr>
        <p:spPr>
          <a:xfrm>
            <a:off x="8657457" y="10113271"/>
            <a:ext cx="579326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AI</a:t>
            </a:r>
          </a:p>
        </p:txBody>
      </p:sp>
      <p:sp>
        <p:nvSpPr>
          <p:cNvPr id="26" name="binary" title="Icon of binary code, ones and zeros">
            <a:extLst>
              <a:ext uri="{FF2B5EF4-FFF2-40B4-BE49-F238E27FC236}">
                <a16:creationId xmlns:a16="http://schemas.microsoft.com/office/drawing/2014/main" id="{6E8B5B62-B9C2-4905-BC1C-8E1F75E0753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491941" y="7193352"/>
            <a:ext cx="926552" cy="800072"/>
          </a:xfrm>
          <a:custGeom>
            <a:avLst/>
            <a:gdLst>
              <a:gd name="T0" fmla="*/ 0 w 245"/>
              <a:gd name="T1" fmla="*/ 48 h 212"/>
              <a:gd name="T2" fmla="*/ 92 w 245"/>
              <a:gd name="T3" fmla="*/ 48 h 212"/>
              <a:gd name="T4" fmla="*/ 183 w 245"/>
              <a:gd name="T5" fmla="*/ 48 h 212"/>
              <a:gd name="T6" fmla="*/ 62 w 245"/>
              <a:gd name="T7" fmla="*/ 15 h 212"/>
              <a:gd name="T8" fmla="*/ 46 w 245"/>
              <a:gd name="T9" fmla="*/ 0 h 212"/>
              <a:gd name="T10" fmla="*/ 30 w 245"/>
              <a:gd name="T11" fmla="*/ 33 h 212"/>
              <a:gd name="T12" fmla="*/ 46 w 245"/>
              <a:gd name="T13" fmla="*/ 49 h 212"/>
              <a:gd name="T14" fmla="*/ 153 w 245"/>
              <a:gd name="T15" fmla="*/ 33 h 212"/>
              <a:gd name="T16" fmla="*/ 137 w 245"/>
              <a:gd name="T17" fmla="*/ 0 h 212"/>
              <a:gd name="T18" fmla="*/ 122 w 245"/>
              <a:gd name="T19" fmla="*/ 15 h 212"/>
              <a:gd name="T20" fmla="*/ 137 w 245"/>
              <a:gd name="T21" fmla="*/ 49 h 212"/>
              <a:gd name="T22" fmla="*/ 153 w 245"/>
              <a:gd name="T23" fmla="*/ 33 h 212"/>
              <a:gd name="T24" fmla="*/ 245 w 245"/>
              <a:gd name="T25" fmla="*/ 15 h 212"/>
              <a:gd name="T26" fmla="*/ 229 w 245"/>
              <a:gd name="T27" fmla="*/ 0 h 212"/>
              <a:gd name="T28" fmla="*/ 213 w 245"/>
              <a:gd name="T29" fmla="*/ 33 h 212"/>
              <a:gd name="T30" fmla="*/ 229 w 245"/>
              <a:gd name="T31" fmla="*/ 49 h 212"/>
              <a:gd name="T32" fmla="*/ 0 w 245"/>
              <a:gd name="T33" fmla="*/ 163 h 212"/>
              <a:gd name="T34" fmla="*/ 92 w 245"/>
              <a:gd name="T35" fmla="*/ 163 h 212"/>
              <a:gd name="T36" fmla="*/ 183 w 245"/>
              <a:gd name="T37" fmla="*/ 163 h 212"/>
              <a:gd name="T38" fmla="*/ 62 w 245"/>
              <a:gd name="T39" fmla="*/ 196 h 212"/>
              <a:gd name="T40" fmla="*/ 46 w 245"/>
              <a:gd name="T41" fmla="*/ 163 h 212"/>
              <a:gd name="T42" fmla="*/ 30 w 245"/>
              <a:gd name="T43" fmla="*/ 179 h 212"/>
              <a:gd name="T44" fmla="*/ 46 w 245"/>
              <a:gd name="T45" fmla="*/ 212 h 212"/>
              <a:gd name="T46" fmla="*/ 62 w 245"/>
              <a:gd name="T47" fmla="*/ 196 h 212"/>
              <a:gd name="T48" fmla="*/ 153 w 245"/>
              <a:gd name="T49" fmla="*/ 179 h 212"/>
              <a:gd name="T50" fmla="*/ 137 w 245"/>
              <a:gd name="T51" fmla="*/ 163 h 212"/>
              <a:gd name="T52" fmla="*/ 122 w 245"/>
              <a:gd name="T53" fmla="*/ 196 h 212"/>
              <a:gd name="T54" fmla="*/ 137 w 245"/>
              <a:gd name="T55" fmla="*/ 212 h 212"/>
              <a:gd name="T56" fmla="*/ 245 w 245"/>
              <a:gd name="T57" fmla="*/ 196 h 212"/>
              <a:gd name="T58" fmla="*/ 229 w 245"/>
              <a:gd name="T59" fmla="*/ 163 h 212"/>
              <a:gd name="T60" fmla="*/ 213 w 245"/>
              <a:gd name="T61" fmla="*/ 179 h 212"/>
              <a:gd name="T62" fmla="*/ 229 w 245"/>
              <a:gd name="T63" fmla="*/ 212 h 212"/>
              <a:gd name="T64" fmla="*/ 245 w 245"/>
              <a:gd name="T65" fmla="*/ 196 h 212"/>
              <a:gd name="T66" fmla="*/ 62 w 245"/>
              <a:gd name="T67" fmla="*/ 131 h 212"/>
              <a:gd name="T68" fmla="*/ 153 w 245"/>
              <a:gd name="T69" fmla="*/ 131 h 212"/>
              <a:gd name="T70" fmla="*/ 32 w 245"/>
              <a:gd name="T71" fmla="*/ 98 h 212"/>
              <a:gd name="T72" fmla="*/ 16 w 245"/>
              <a:gd name="T73" fmla="*/ 83 h 212"/>
              <a:gd name="T74" fmla="*/ 0 w 245"/>
              <a:gd name="T75" fmla="*/ 116 h 212"/>
              <a:gd name="T76" fmla="*/ 16 w 245"/>
              <a:gd name="T77" fmla="*/ 132 h 212"/>
              <a:gd name="T78" fmla="*/ 123 w 245"/>
              <a:gd name="T79" fmla="*/ 116 h 212"/>
              <a:gd name="T80" fmla="*/ 107 w 245"/>
              <a:gd name="T81" fmla="*/ 83 h 212"/>
              <a:gd name="T82" fmla="*/ 92 w 245"/>
              <a:gd name="T83" fmla="*/ 98 h 212"/>
              <a:gd name="T84" fmla="*/ 107 w 245"/>
              <a:gd name="T85" fmla="*/ 132 h 212"/>
              <a:gd name="T86" fmla="*/ 123 w 245"/>
              <a:gd name="T87" fmla="*/ 116 h 212"/>
              <a:gd name="T88" fmla="*/ 215 w 245"/>
              <a:gd name="T89" fmla="*/ 98 h 212"/>
              <a:gd name="T90" fmla="*/ 199 w 245"/>
              <a:gd name="T91" fmla="*/ 83 h 212"/>
              <a:gd name="T92" fmla="*/ 183 w 245"/>
              <a:gd name="T93" fmla="*/ 116 h 212"/>
              <a:gd name="T94" fmla="*/ 199 w 245"/>
              <a:gd name="T95" fmla="*/ 132 h 212"/>
              <a:gd name="T96" fmla="*/ 245 w 245"/>
              <a:gd name="T97" fmla="*/ 8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5" h="212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moveTo>
                  <a:pt x="92" y="0"/>
                </a:moveTo>
                <a:cubicBezTo>
                  <a:pt x="92" y="48"/>
                  <a:pt x="92" y="48"/>
                  <a:pt x="92" y="48"/>
                </a:cubicBezTo>
                <a:moveTo>
                  <a:pt x="183" y="0"/>
                </a:moveTo>
                <a:cubicBezTo>
                  <a:pt x="183" y="48"/>
                  <a:pt x="183" y="48"/>
                  <a:pt x="183" y="48"/>
                </a:cubicBezTo>
                <a:moveTo>
                  <a:pt x="62" y="33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7"/>
                  <a:pt x="55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7" y="0"/>
                  <a:pt x="30" y="7"/>
                  <a:pt x="30" y="15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41"/>
                  <a:pt x="37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55" y="49"/>
                  <a:pt x="62" y="41"/>
                  <a:pt x="62" y="33"/>
                </a:cubicBezTo>
                <a:close/>
                <a:moveTo>
                  <a:pt x="153" y="33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7"/>
                  <a:pt x="146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29" y="0"/>
                  <a:pt x="122" y="7"/>
                  <a:pt x="122" y="15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41"/>
                  <a:pt x="129" y="49"/>
                  <a:pt x="137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46" y="49"/>
                  <a:pt x="153" y="41"/>
                  <a:pt x="153" y="33"/>
                </a:cubicBezTo>
                <a:close/>
                <a:moveTo>
                  <a:pt x="245" y="33"/>
                </a:moveTo>
                <a:cubicBezTo>
                  <a:pt x="245" y="15"/>
                  <a:pt x="245" y="15"/>
                  <a:pt x="245" y="15"/>
                </a:cubicBezTo>
                <a:cubicBezTo>
                  <a:pt x="245" y="7"/>
                  <a:pt x="237" y="0"/>
                  <a:pt x="22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0" y="0"/>
                  <a:pt x="213" y="7"/>
                  <a:pt x="213" y="15"/>
                </a:cubicBezTo>
                <a:cubicBezTo>
                  <a:pt x="213" y="33"/>
                  <a:pt x="213" y="33"/>
                  <a:pt x="213" y="33"/>
                </a:cubicBezTo>
                <a:cubicBezTo>
                  <a:pt x="213" y="41"/>
                  <a:pt x="220" y="49"/>
                  <a:pt x="229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37" y="49"/>
                  <a:pt x="245" y="41"/>
                  <a:pt x="245" y="33"/>
                </a:cubicBezTo>
                <a:close/>
                <a:moveTo>
                  <a:pt x="0" y="163"/>
                </a:moveTo>
                <a:cubicBezTo>
                  <a:pt x="0" y="212"/>
                  <a:pt x="0" y="212"/>
                  <a:pt x="0" y="212"/>
                </a:cubicBezTo>
                <a:moveTo>
                  <a:pt x="92" y="163"/>
                </a:moveTo>
                <a:cubicBezTo>
                  <a:pt x="92" y="212"/>
                  <a:pt x="92" y="212"/>
                  <a:pt x="92" y="212"/>
                </a:cubicBezTo>
                <a:moveTo>
                  <a:pt x="183" y="163"/>
                </a:moveTo>
                <a:cubicBezTo>
                  <a:pt x="183" y="212"/>
                  <a:pt x="183" y="212"/>
                  <a:pt x="183" y="212"/>
                </a:cubicBezTo>
                <a:moveTo>
                  <a:pt x="62" y="196"/>
                </a:moveTo>
                <a:cubicBezTo>
                  <a:pt x="62" y="179"/>
                  <a:pt x="62" y="179"/>
                  <a:pt x="62" y="179"/>
                </a:cubicBezTo>
                <a:cubicBezTo>
                  <a:pt x="62" y="170"/>
                  <a:pt x="55" y="163"/>
                  <a:pt x="46" y="163"/>
                </a:cubicBezTo>
                <a:cubicBezTo>
                  <a:pt x="46" y="163"/>
                  <a:pt x="46" y="163"/>
                  <a:pt x="46" y="163"/>
                </a:cubicBezTo>
                <a:cubicBezTo>
                  <a:pt x="37" y="163"/>
                  <a:pt x="30" y="170"/>
                  <a:pt x="30" y="179"/>
                </a:cubicBezTo>
                <a:cubicBezTo>
                  <a:pt x="30" y="196"/>
                  <a:pt x="30" y="196"/>
                  <a:pt x="30" y="196"/>
                </a:cubicBezTo>
                <a:cubicBezTo>
                  <a:pt x="30" y="205"/>
                  <a:pt x="37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55" y="212"/>
                  <a:pt x="62" y="205"/>
                  <a:pt x="62" y="196"/>
                </a:cubicBezTo>
                <a:close/>
                <a:moveTo>
                  <a:pt x="153" y="196"/>
                </a:moveTo>
                <a:cubicBezTo>
                  <a:pt x="153" y="179"/>
                  <a:pt x="153" y="179"/>
                  <a:pt x="153" y="179"/>
                </a:cubicBezTo>
                <a:cubicBezTo>
                  <a:pt x="153" y="170"/>
                  <a:pt x="146" y="163"/>
                  <a:pt x="137" y="163"/>
                </a:cubicBezTo>
                <a:cubicBezTo>
                  <a:pt x="137" y="163"/>
                  <a:pt x="137" y="163"/>
                  <a:pt x="137" y="163"/>
                </a:cubicBezTo>
                <a:cubicBezTo>
                  <a:pt x="129" y="163"/>
                  <a:pt x="122" y="170"/>
                  <a:pt x="122" y="179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22" y="205"/>
                  <a:pt x="129" y="212"/>
                  <a:pt x="137" y="212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46" y="212"/>
                  <a:pt x="153" y="205"/>
                  <a:pt x="153" y="196"/>
                </a:cubicBezTo>
                <a:close/>
                <a:moveTo>
                  <a:pt x="245" y="196"/>
                </a:moveTo>
                <a:cubicBezTo>
                  <a:pt x="245" y="179"/>
                  <a:pt x="245" y="179"/>
                  <a:pt x="245" y="179"/>
                </a:cubicBezTo>
                <a:cubicBezTo>
                  <a:pt x="245" y="170"/>
                  <a:pt x="237" y="163"/>
                  <a:pt x="229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0" y="163"/>
                  <a:pt x="213" y="170"/>
                  <a:pt x="213" y="179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205"/>
                  <a:pt x="220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7" y="212"/>
                  <a:pt x="245" y="205"/>
                  <a:pt x="245" y="196"/>
                </a:cubicBezTo>
                <a:close/>
                <a:moveTo>
                  <a:pt x="62" y="83"/>
                </a:moveTo>
                <a:cubicBezTo>
                  <a:pt x="62" y="131"/>
                  <a:pt x="62" y="131"/>
                  <a:pt x="62" y="131"/>
                </a:cubicBezTo>
                <a:moveTo>
                  <a:pt x="153" y="83"/>
                </a:moveTo>
                <a:cubicBezTo>
                  <a:pt x="153" y="131"/>
                  <a:pt x="153" y="131"/>
                  <a:pt x="153" y="131"/>
                </a:cubicBezTo>
                <a:moveTo>
                  <a:pt x="32" y="116"/>
                </a:moveTo>
                <a:cubicBezTo>
                  <a:pt x="32" y="98"/>
                  <a:pt x="32" y="98"/>
                  <a:pt x="32" y="98"/>
                </a:cubicBezTo>
                <a:cubicBezTo>
                  <a:pt x="32" y="90"/>
                  <a:pt x="25" y="83"/>
                  <a:pt x="16" y="83"/>
                </a:cubicBezTo>
                <a:cubicBezTo>
                  <a:pt x="16" y="83"/>
                  <a:pt x="16" y="83"/>
                  <a:pt x="16" y="83"/>
                </a:cubicBezTo>
                <a:cubicBezTo>
                  <a:pt x="7" y="83"/>
                  <a:pt x="0" y="90"/>
                  <a:pt x="0" y="9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4"/>
                  <a:pt x="7" y="132"/>
                  <a:pt x="16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25" y="132"/>
                  <a:pt x="32" y="124"/>
                  <a:pt x="32" y="116"/>
                </a:cubicBezTo>
                <a:close/>
                <a:moveTo>
                  <a:pt x="123" y="116"/>
                </a:moveTo>
                <a:cubicBezTo>
                  <a:pt x="123" y="98"/>
                  <a:pt x="123" y="98"/>
                  <a:pt x="123" y="98"/>
                </a:cubicBezTo>
                <a:cubicBezTo>
                  <a:pt x="123" y="90"/>
                  <a:pt x="116" y="83"/>
                  <a:pt x="107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99" y="83"/>
                  <a:pt x="92" y="90"/>
                  <a:pt x="92" y="98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24"/>
                  <a:pt x="99" y="132"/>
                  <a:pt x="107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16" y="132"/>
                  <a:pt x="123" y="124"/>
                  <a:pt x="123" y="116"/>
                </a:cubicBezTo>
                <a:close/>
                <a:moveTo>
                  <a:pt x="215" y="116"/>
                </a:moveTo>
                <a:cubicBezTo>
                  <a:pt x="215" y="98"/>
                  <a:pt x="215" y="98"/>
                  <a:pt x="215" y="98"/>
                </a:cubicBezTo>
                <a:cubicBezTo>
                  <a:pt x="215" y="90"/>
                  <a:pt x="207" y="83"/>
                  <a:pt x="199" y="83"/>
                </a:cubicBezTo>
                <a:cubicBezTo>
                  <a:pt x="199" y="83"/>
                  <a:pt x="199" y="83"/>
                  <a:pt x="199" y="83"/>
                </a:cubicBezTo>
                <a:cubicBezTo>
                  <a:pt x="190" y="83"/>
                  <a:pt x="183" y="90"/>
                  <a:pt x="183" y="9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3" y="124"/>
                  <a:pt x="190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7" y="132"/>
                  <a:pt x="215" y="124"/>
                  <a:pt x="215" y="116"/>
                </a:cubicBezTo>
                <a:close/>
                <a:moveTo>
                  <a:pt x="245" y="83"/>
                </a:moveTo>
                <a:cubicBezTo>
                  <a:pt x="245" y="131"/>
                  <a:pt x="245" y="131"/>
                  <a:pt x="245" y="131"/>
                </a:cubicBezTo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cloud" title="Icon of a cloud">
            <a:extLst>
              <a:ext uri="{FF2B5EF4-FFF2-40B4-BE49-F238E27FC236}">
                <a16:creationId xmlns:a16="http://schemas.microsoft.com/office/drawing/2014/main" id="{EE43750B-56D6-47EE-8477-D6ABFDB00B81}"/>
              </a:ext>
            </a:extLst>
          </p:cNvPr>
          <p:cNvSpPr>
            <a:spLocks noChangeAspect="1"/>
          </p:cNvSpPr>
          <p:nvPr/>
        </p:nvSpPr>
        <p:spPr bwMode="auto">
          <a:xfrm>
            <a:off x="5384026" y="7139790"/>
            <a:ext cx="1423948" cy="907196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bot_3" title="Icon of two chevron brackets with two dots between them">
            <a:extLst>
              <a:ext uri="{FF2B5EF4-FFF2-40B4-BE49-F238E27FC236}">
                <a16:creationId xmlns:a16="http://schemas.microsoft.com/office/drawing/2014/main" id="{D10ED193-53CB-44BD-A85A-064743ADA19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12318" y="7137917"/>
            <a:ext cx="1269596" cy="910942"/>
          </a:xfrm>
          <a:custGeom>
            <a:avLst/>
            <a:gdLst>
              <a:gd name="T0" fmla="*/ 134 w 420"/>
              <a:gd name="T1" fmla="*/ 154 h 302"/>
              <a:gd name="T2" fmla="*/ 157 w 420"/>
              <a:gd name="T3" fmla="*/ 131 h 302"/>
              <a:gd name="T4" fmla="*/ 180 w 420"/>
              <a:gd name="T5" fmla="*/ 154 h 302"/>
              <a:gd name="T6" fmla="*/ 157 w 420"/>
              <a:gd name="T7" fmla="*/ 177 h 302"/>
              <a:gd name="T8" fmla="*/ 134 w 420"/>
              <a:gd name="T9" fmla="*/ 154 h 302"/>
              <a:gd name="T10" fmla="*/ 241 w 420"/>
              <a:gd name="T11" fmla="*/ 154 h 302"/>
              <a:gd name="T12" fmla="*/ 264 w 420"/>
              <a:gd name="T13" fmla="*/ 177 h 302"/>
              <a:gd name="T14" fmla="*/ 287 w 420"/>
              <a:gd name="T15" fmla="*/ 154 h 302"/>
              <a:gd name="T16" fmla="*/ 264 w 420"/>
              <a:gd name="T17" fmla="*/ 131 h 302"/>
              <a:gd name="T18" fmla="*/ 241 w 420"/>
              <a:gd name="T19" fmla="*/ 154 h 302"/>
              <a:gd name="T20" fmla="*/ 276 w 420"/>
              <a:gd name="T21" fmla="*/ 302 h 302"/>
              <a:gd name="T22" fmla="*/ 410 w 420"/>
              <a:gd name="T23" fmla="*/ 168 h 302"/>
              <a:gd name="T24" fmla="*/ 410 w 420"/>
              <a:gd name="T25" fmla="*/ 132 h 302"/>
              <a:gd name="T26" fmla="*/ 276 w 420"/>
              <a:gd name="T27" fmla="*/ 0 h 302"/>
              <a:gd name="T28" fmla="*/ 144 w 420"/>
              <a:gd name="T29" fmla="*/ 0 h 302"/>
              <a:gd name="T30" fmla="*/ 10 w 420"/>
              <a:gd name="T31" fmla="*/ 132 h 302"/>
              <a:gd name="T32" fmla="*/ 10 w 420"/>
              <a:gd name="T33" fmla="*/ 168 h 302"/>
              <a:gd name="T34" fmla="*/ 145 w 420"/>
              <a:gd name="T35" fmla="*/ 302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0" h="302">
                <a:moveTo>
                  <a:pt x="134" y="154"/>
                </a:moveTo>
                <a:cubicBezTo>
                  <a:pt x="134" y="141"/>
                  <a:pt x="144" y="131"/>
                  <a:pt x="157" y="131"/>
                </a:cubicBezTo>
                <a:cubicBezTo>
                  <a:pt x="169" y="131"/>
                  <a:pt x="180" y="141"/>
                  <a:pt x="180" y="154"/>
                </a:cubicBezTo>
                <a:cubicBezTo>
                  <a:pt x="180" y="167"/>
                  <a:pt x="169" y="177"/>
                  <a:pt x="157" y="177"/>
                </a:cubicBezTo>
                <a:cubicBezTo>
                  <a:pt x="144" y="177"/>
                  <a:pt x="134" y="167"/>
                  <a:pt x="134" y="154"/>
                </a:cubicBezTo>
                <a:close/>
                <a:moveTo>
                  <a:pt x="241" y="154"/>
                </a:moveTo>
                <a:cubicBezTo>
                  <a:pt x="241" y="167"/>
                  <a:pt x="251" y="177"/>
                  <a:pt x="264" y="177"/>
                </a:cubicBezTo>
                <a:cubicBezTo>
                  <a:pt x="276" y="177"/>
                  <a:pt x="287" y="167"/>
                  <a:pt x="287" y="154"/>
                </a:cubicBezTo>
                <a:cubicBezTo>
                  <a:pt x="287" y="141"/>
                  <a:pt x="276" y="131"/>
                  <a:pt x="264" y="131"/>
                </a:cubicBezTo>
                <a:cubicBezTo>
                  <a:pt x="251" y="131"/>
                  <a:pt x="241" y="141"/>
                  <a:pt x="241" y="154"/>
                </a:cubicBezTo>
                <a:close/>
                <a:moveTo>
                  <a:pt x="276" y="302"/>
                </a:moveTo>
                <a:cubicBezTo>
                  <a:pt x="276" y="302"/>
                  <a:pt x="276" y="302"/>
                  <a:pt x="410" y="168"/>
                </a:cubicBezTo>
                <a:cubicBezTo>
                  <a:pt x="420" y="158"/>
                  <a:pt x="420" y="142"/>
                  <a:pt x="410" y="132"/>
                </a:cubicBezTo>
                <a:cubicBezTo>
                  <a:pt x="410" y="132"/>
                  <a:pt x="410" y="132"/>
                  <a:pt x="276" y="0"/>
                </a:cubicBezTo>
                <a:moveTo>
                  <a:pt x="144" y="0"/>
                </a:moveTo>
                <a:cubicBezTo>
                  <a:pt x="10" y="132"/>
                  <a:pt x="10" y="132"/>
                  <a:pt x="10" y="132"/>
                </a:cubicBezTo>
                <a:cubicBezTo>
                  <a:pt x="0" y="142"/>
                  <a:pt x="0" y="158"/>
                  <a:pt x="10" y="168"/>
                </a:cubicBezTo>
                <a:cubicBezTo>
                  <a:pt x="145" y="302"/>
                  <a:pt x="145" y="302"/>
                  <a:pt x="145" y="302"/>
                </a:cubicBezTo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95561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decel="10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0 L -0.29974 0.16759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7" y="838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5E-6 2.22222E-6 L 2.5E-6 0.06666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9" grpId="2" animBg="1"/>
      <p:bldP spid="20" grpId="0"/>
      <p:bldP spid="2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A70E8-6D21-47BE-8EB6-0B996CC11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Estimators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9096E-C536-4178-BA1F-EC14262EFA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425279"/>
          </a:xfrm>
        </p:spPr>
        <p:txBody>
          <a:bodyPr/>
          <a:lstStyle/>
          <a:p>
            <a:r>
              <a:rPr lang="en-US" dirty="0"/>
              <a:t>An abstraction over run and script configurations</a:t>
            </a:r>
          </a:p>
          <a:p>
            <a:r>
              <a:rPr lang="en-US" dirty="0"/>
              <a:t>Encapsulate environments for common frameworks: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Scikit-Learn</a:t>
            </a:r>
          </a:p>
          <a:p>
            <a:pPr lvl="1"/>
            <a:r>
              <a:rPr lang="en-US" dirty="0"/>
              <a:t>PyTorch</a:t>
            </a:r>
          </a:p>
          <a:p>
            <a:pPr lvl="1"/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dirty="0"/>
              <a:t>Chainer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F2072F-68AB-42D7-9239-18E0B8392DF5}"/>
              </a:ext>
            </a:extLst>
          </p:cNvPr>
          <p:cNvSpPr/>
          <p:nvPr/>
        </p:nvSpPr>
        <p:spPr bwMode="auto">
          <a:xfrm>
            <a:off x="1552045" y="3962249"/>
            <a:ext cx="8924101" cy="2584763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azureml.train.estimator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import Estimator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azureml.core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import Experiment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estimator = Estimator(</a:t>
            </a:r>
            <a:r>
              <a:rPr lang="en-US" sz="15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source_directory</a:t>
            </a:r>
            <a:r>
              <a:rPr lang="en-US" sz="15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15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experiment_folder</a:t>
            </a:r>
            <a:r>
              <a:rPr lang="en-US" sz="15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en-US" sz="15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entry_script</a:t>
            </a:r>
            <a:r>
              <a:rPr lang="en-US" sz="15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15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training_script.py</a:t>
            </a:r>
            <a:r>
              <a:rPr lang="en-US" sz="15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en-US" sz="15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compute_target</a:t>
            </a:r>
            <a:r>
              <a:rPr lang="en-US" sz="15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='local',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en-US" sz="15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conda_packages</a:t>
            </a:r>
            <a:r>
              <a:rPr lang="en-US" sz="15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=['scikit-learn'])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experiment = Experiment(workspace =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ws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name = '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training_experiment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run =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experiment.submit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(config=estimator)</a:t>
            </a:r>
          </a:p>
        </p:txBody>
      </p:sp>
    </p:spTree>
    <p:extLst>
      <p:ext uri="{BB962C8B-B14F-4D97-AF65-F5344CB8AC3E}">
        <p14:creationId xmlns:p14="http://schemas.microsoft.com/office/powerpoint/2010/main" val="348100838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96EF6-9ABF-4644-86AD-9FCDFE08A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Using Script Parameters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87049-1DEC-4E22-8BD8-DBD2060ADD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016210"/>
          </a:xfrm>
        </p:spPr>
        <p:txBody>
          <a:bodyPr/>
          <a:lstStyle/>
          <a:p>
            <a:r>
              <a:rPr lang="en-US" dirty="0"/>
              <a:t>Parse arguments in the script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Include script parameters in the estimator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AA22D4-8DFA-4702-8F7F-B9E66D741D2D}"/>
              </a:ext>
            </a:extLst>
          </p:cNvPr>
          <p:cNvSpPr/>
          <p:nvPr/>
        </p:nvSpPr>
        <p:spPr bwMode="auto">
          <a:xfrm>
            <a:off x="1132556" y="1966350"/>
            <a:ext cx="8924101" cy="1663400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argparse</a:t>
            </a:r>
            <a:endParaRPr lang="en-US" sz="15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parser =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argparse.ArgumentParser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parser.add_argument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('--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reg_rate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', type=float, dest='reg', default=0.01)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parser.parse_args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reg = args.reg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2CFF9A-886B-4000-94BE-757CA4D9AE1F}"/>
              </a:ext>
            </a:extLst>
          </p:cNvPr>
          <p:cNvSpPr/>
          <p:nvPr/>
        </p:nvSpPr>
        <p:spPr bwMode="auto">
          <a:xfrm>
            <a:off x="1132556" y="4598152"/>
            <a:ext cx="8924101" cy="1408110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estimator = Estimator(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source_directory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experiment_folder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entry_script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='training_script.py'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compute_target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='local',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script_params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 {'--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reg_rate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': 0.1},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conda_packages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=['scikit-learn'])</a:t>
            </a:r>
          </a:p>
        </p:txBody>
      </p:sp>
    </p:spTree>
    <p:extLst>
      <p:ext uri="{BB962C8B-B14F-4D97-AF65-F5344CB8AC3E}">
        <p14:creationId xmlns:p14="http://schemas.microsoft.com/office/powerpoint/2010/main" val="242320707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A70E8-6D21-47BE-8EB6-0B996CC11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Registering a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9096E-C536-4178-BA1F-EC14262EFA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30887"/>
          </a:xfrm>
        </p:spPr>
        <p:txBody>
          <a:bodyPr/>
          <a:lstStyle/>
          <a:p>
            <a:r>
              <a:rPr lang="en-US" dirty="0"/>
              <a:t>Model registration enables version tracking and retrieval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BA3C57-4B49-4B1D-A3FA-3935F50B5F7B}"/>
              </a:ext>
            </a:extLst>
          </p:cNvPr>
          <p:cNvSpPr/>
          <p:nvPr/>
        </p:nvSpPr>
        <p:spPr bwMode="auto">
          <a:xfrm>
            <a:off x="1445287" y="2193790"/>
            <a:ext cx="8924101" cy="1658757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run.register_model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model_name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classification_model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model_path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='outputs/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model.pkl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description='A classification model',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tags={'dept': 'sales'},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model_framework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Model.Framework.SCIKITLEARN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model_framework_version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='0.19.1'))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C199A2-953B-4DBF-B4AD-11F9EE876B45}"/>
              </a:ext>
            </a:extLst>
          </p:cNvPr>
          <p:cNvSpPr/>
          <p:nvPr/>
        </p:nvSpPr>
        <p:spPr bwMode="auto">
          <a:xfrm>
            <a:off x="1445287" y="4244616"/>
            <a:ext cx="8924101" cy="1589134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azureml.core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import Model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for model in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Model.list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ws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print(model.name, 'version:',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model.version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6055129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A17550D-520E-4D30-82D4-9AA936ED8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979539"/>
            <a:ext cx="4167887" cy="553998"/>
          </a:xfrm>
        </p:spPr>
        <p:txBody>
          <a:bodyPr/>
          <a:lstStyle/>
          <a:p>
            <a:r>
              <a:rPr lang="en-US" dirty="0"/>
              <a:t>Lab 3B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3FD7E2F-EC69-4C8E-91DA-A39C48F30F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1" y="3962400"/>
            <a:ext cx="8281404" cy="1169551"/>
          </a:xfrm>
        </p:spPr>
        <p:txBody>
          <a:bodyPr/>
          <a:lstStyle/>
          <a:p>
            <a:r>
              <a:rPr lang="en-US" sz="2800" dirty="0"/>
              <a:t>Training and Registering Models</a:t>
            </a:r>
          </a:p>
          <a:p>
            <a:endParaRPr lang="en-US" sz="2800" dirty="0"/>
          </a:p>
          <a:p>
            <a:r>
              <a:rPr lang="en-US" dirty="0"/>
              <a:t>https://aka.ms/msl-dp100</a:t>
            </a:r>
          </a:p>
        </p:txBody>
      </p:sp>
    </p:spTree>
    <p:extLst>
      <p:ext uri="{BB962C8B-B14F-4D97-AF65-F5344CB8AC3E}">
        <p14:creationId xmlns:p14="http://schemas.microsoft.com/office/powerpoint/2010/main" val="137509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C5E0F6-75B0-4FEF-A4B1-627D5365B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Review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2C5F94-4791-4AA5-92F5-106E521B00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107542"/>
            <a:ext cx="12192000" cy="9479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Complete the Review Questions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3903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136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8263" y="2436220"/>
            <a:ext cx="5382232" cy="2215991"/>
          </a:xfrm>
        </p:spPr>
        <p:txBody>
          <a:bodyPr/>
          <a:lstStyle/>
          <a:p>
            <a:r>
              <a:rPr lang="en-US" dirty="0">
                <a:latin typeface="+mn-lt"/>
              </a:rPr>
              <a:t>Module 3: Running Experiments and Training Models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Placeholder 11">
            <a:extLst>
              <a:ext uri="{FF2B5EF4-FFF2-40B4-BE49-F238E27FC236}">
                <a16:creationId xmlns:a16="http://schemas.microsoft.com/office/drawing/2014/main" id="{9D10FD3D-21F3-4A0B-8527-87A9168AC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506" y="10"/>
            <a:ext cx="597049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3585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71466" y="369518"/>
            <a:ext cx="11018520" cy="5539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71466" y="1613832"/>
            <a:ext cx="11508013" cy="94795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to 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and Registering Models</a:t>
            </a:r>
          </a:p>
        </p:txBody>
      </p:sp>
    </p:spTree>
    <p:extLst>
      <p:ext uri="{BB962C8B-B14F-4D97-AF65-F5344CB8AC3E}">
        <p14:creationId xmlns:p14="http://schemas.microsoft.com/office/powerpoint/2010/main" val="17937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This is a lesson slide. At the center of the slide is the Lesson number and the title of the lesson. Around the edges of the title is a montage of 10 pictures showing people working with various computing platforms including laptops, cell phones, surface, desktops, and interactive screens such as Surface Studio.">
            <a:extLst>
              <a:ext uri="{FF2B5EF4-FFF2-40B4-BE49-F238E27FC236}">
                <a16:creationId xmlns:a16="http://schemas.microsoft.com/office/drawing/2014/main" id="{7CDD518F-C926-4E6A-B109-7F3ABEFC58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-2652" y="-33"/>
            <a:ext cx="12196793" cy="6858033"/>
            <a:chOff x="-2652" y="-33"/>
            <a:chExt cx="12196793" cy="685803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F49312C-6999-4B78-80FC-23117ADD05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38400" y="-33"/>
              <a:ext cx="4884760" cy="229326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52ADACC-C5BB-4F1D-AD8C-E5D4F38C6A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09376" y="2285897"/>
              <a:ext cx="2438915" cy="2285754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3A68917-58EC-430F-8E9E-8D2A76FC2B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3086" y="2285873"/>
              <a:ext cx="2438914" cy="228592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574A2C-F045-4007-B60E-A9638B882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6375" y="4571960"/>
              <a:ext cx="4876908" cy="22860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E1C1DE3-3F03-4098-9A3B-30D6743B34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2438397" y="2286000"/>
              <a:ext cx="2438402" cy="2286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78D0655-ED58-4F6E-A7E9-4DDD4772F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1052" y="4572000"/>
              <a:ext cx="2438398" cy="2286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32D6963-CAC5-4BCF-94A2-5CD01E2C16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438404" cy="228601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C834460-9A1D-47D0-B320-E2DF931B9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5753" y="0"/>
              <a:ext cx="2438388" cy="228599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5C8AD0B-3FD9-4A77-8A08-EB31BC001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2285968"/>
              <a:ext cx="2438404" cy="228600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0764D00-8DC7-488C-A3BC-C079BB3125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652" y="4571628"/>
              <a:ext cx="2438401" cy="228637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6A5124A-ECB5-421F-BC22-2889D6CE5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5632" y="2285754"/>
              <a:ext cx="2438085" cy="228604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BB71E45-FA98-428B-A259-180B21FB97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0945" y="4572000"/>
              <a:ext cx="2438401" cy="22860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922A5A5-F302-4445-B27F-62F1262ACB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6"/>
            <a:stretch/>
          </p:blipFill>
          <p:spPr>
            <a:xfrm>
              <a:off x="7317141" y="0"/>
              <a:ext cx="2435460" cy="229323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D73752-B9E9-4229-B404-3E7FC9612E90}"/>
                </a:ext>
              </a:extLst>
            </p:cNvPr>
            <p:cNvSpPr/>
            <p:nvPr/>
          </p:nvSpPr>
          <p:spPr bwMode="auto">
            <a:xfrm>
              <a:off x="0" y="0"/>
              <a:ext cx="12189346" cy="6858000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B1CEDD6-560C-4AC6-8F56-FA37BDD5F76C}"/>
              </a:ext>
            </a:extLst>
          </p:cNvPr>
          <p:cNvSpPr/>
          <p:nvPr/>
        </p:nvSpPr>
        <p:spPr bwMode="auto">
          <a:xfrm>
            <a:off x="2435749" y="2285754"/>
            <a:ext cx="7319792" cy="228556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25FFBB-5C1A-496A-B934-437E61A7B8CA}"/>
              </a:ext>
            </a:extLst>
          </p:cNvPr>
          <p:cNvSpPr txBox="1"/>
          <p:nvPr/>
        </p:nvSpPr>
        <p:spPr>
          <a:xfrm>
            <a:off x="2622175" y="2439603"/>
            <a:ext cx="5690144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Lesson</a:t>
            </a:r>
            <a:r>
              <a:rPr kumimoji="0" lang="en-US" sz="4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 1</a:t>
            </a:r>
          </a:p>
          <a:p>
            <a:r>
              <a:rPr lang="en-US" sz="4000" dirty="0"/>
              <a:t>Introduction to Experiments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6989AB-CDAB-4BB8-B7E7-8CC78B77005D}"/>
              </a:ext>
            </a:extLst>
          </p:cNvPr>
          <p:cNvSpPr txBox="1"/>
          <p:nvPr/>
        </p:nvSpPr>
        <p:spPr>
          <a:xfrm>
            <a:off x="5630809" y="10113271"/>
            <a:ext cx="930383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Cloud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B44DA0-79AA-4083-800D-81FBC6BEF37F}"/>
              </a:ext>
            </a:extLst>
          </p:cNvPr>
          <p:cNvSpPr txBox="1"/>
          <p:nvPr/>
        </p:nvSpPr>
        <p:spPr>
          <a:xfrm>
            <a:off x="2544531" y="10113271"/>
            <a:ext cx="821379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C31782-F46A-4D40-95F2-43900B11BD20}"/>
              </a:ext>
            </a:extLst>
          </p:cNvPr>
          <p:cNvSpPr txBox="1"/>
          <p:nvPr/>
        </p:nvSpPr>
        <p:spPr>
          <a:xfrm>
            <a:off x="8657457" y="10113271"/>
            <a:ext cx="579326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AI</a:t>
            </a:r>
          </a:p>
        </p:txBody>
      </p:sp>
      <p:sp>
        <p:nvSpPr>
          <p:cNvPr id="26" name="binary" title="Icon of binary code, ones and zeros">
            <a:extLst>
              <a:ext uri="{FF2B5EF4-FFF2-40B4-BE49-F238E27FC236}">
                <a16:creationId xmlns:a16="http://schemas.microsoft.com/office/drawing/2014/main" id="{6E8B5B62-B9C2-4905-BC1C-8E1F75E0753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491941" y="7193352"/>
            <a:ext cx="926552" cy="800072"/>
          </a:xfrm>
          <a:custGeom>
            <a:avLst/>
            <a:gdLst>
              <a:gd name="T0" fmla="*/ 0 w 245"/>
              <a:gd name="T1" fmla="*/ 48 h 212"/>
              <a:gd name="T2" fmla="*/ 92 w 245"/>
              <a:gd name="T3" fmla="*/ 48 h 212"/>
              <a:gd name="T4" fmla="*/ 183 w 245"/>
              <a:gd name="T5" fmla="*/ 48 h 212"/>
              <a:gd name="T6" fmla="*/ 62 w 245"/>
              <a:gd name="T7" fmla="*/ 15 h 212"/>
              <a:gd name="T8" fmla="*/ 46 w 245"/>
              <a:gd name="T9" fmla="*/ 0 h 212"/>
              <a:gd name="T10" fmla="*/ 30 w 245"/>
              <a:gd name="T11" fmla="*/ 33 h 212"/>
              <a:gd name="T12" fmla="*/ 46 w 245"/>
              <a:gd name="T13" fmla="*/ 49 h 212"/>
              <a:gd name="T14" fmla="*/ 153 w 245"/>
              <a:gd name="T15" fmla="*/ 33 h 212"/>
              <a:gd name="T16" fmla="*/ 137 w 245"/>
              <a:gd name="T17" fmla="*/ 0 h 212"/>
              <a:gd name="T18" fmla="*/ 122 w 245"/>
              <a:gd name="T19" fmla="*/ 15 h 212"/>
              <a:gd name="T20" fmla="*/ 137 w 245"/>
              <a:gd name="T21" fmla="*/ 49 h 212"/>
              <a:gd name="T22" fmla="*/ 153 w 245"/>
              <a:gd name="T23" fmla="*/ 33 h 212"/>
              <a:gd name="T24" fmla="*/ 245 w 245"/>
              <a:gd name="T25" fmla="*/ 15 h 212"/>
              <a:gd name="T26" fmla="*/ 229 w 245"/>
              <a:gd name="T27" fmla="*/ 0 h 212"/>
              <a:gd name="T28" fmla="*/ 213 w 245"/>
              <a:gd name="T29" fmla="*/ 33 h 212"/>
              <a:gd name="T30" fmla="*/ 229 w 245"/>
              <a:gd name="T31" fmla="*/ 49 h 212"/>
              <a:gd name="T32" fmla="*/ 0 w 245"/>
              <a:gd name="T33" fmla="*/ 163 h 212"/>
              <a:gd name="T34" fmla="*/ 92 w 245"/>
              <a:gd name="T35" fmla="*/ 163 h 212"/>
              <a:gd name="T36" fmla="*/ 183 w 245"/>
              <a:gd name="T37" fmla="*/ 163 h 212"/>
              <a:gd name="T38" fmla="*/ 62 w 245"/>
              <a:gd name="T39" fmla="*/ 196 h 212"/>
              <a:gd name="T40" fmla="*/ 46 w 245"/>
              <a:gd name="T41" fmla="*/ 163 h 212"/>
              <a:gd name="T42" fmla="*/ 30 w 245"/>
              <a:gd name="T43" fmla="*/ 179 h 212"/>
              <a:gd name="T44" fmla="*/ 46 w 245"/>
              <a:gd name="T45" fmla="*/ 212 h 212"/>
              <a:gd name="T46" fmla="*/ 62 w 245"/>
              <a:gd name="T47" fmla="*/ 196 h 212"/>
              <a:gd name="T48" fmla="*/ 153 w 245"/>
              <a:gd name="T49" fmla="*/ 179 h 212"/>
              <a:gd name="T50" fmla="*/ 137 w 245"/>
              <a:gd name="T51" fmla="*/ 163 h 212"/>
              <a:gd name="T52" fmla="*/ 122 w 245"/>
              <a:gd name="T53" fmla="*/ 196 h 212"/>
              <a:gd name="T54" fmla="*/ 137 w 245"/>
              <a:gd name="T55" fmla="*/ 212 h 212"/>
              <a:gd name="T56" fmla="*/ 245 w 245"/>
              <a:gd name="T57" fmla="*/ 196 h 212"/>
              <a:gd name="T58" fmla="*/ 229 w 245"/>
              <a:gd name="T59" fmla="*/ 163 h 212"/>
              <a:gd name="T60" fmla="*/ 213 w 245"/>
              <a:gd name="T61" fmla="*/ 179 h 212"/>
              <a:gd name="T62" fmla="*/ 229 w 245"/>
              <a:gd name="T63" fmla="*/ 212 h 212"/>
              <a:gd name="T64" fmla="*/ 245 w 245"/>
              <a:gd name="T65" fmla="*/ 196 h 212"/>
              <a:gd name="T66" fmla="*/ 62 w 245"/>
              <a:gd name="T67" fmla="*/ 131 h 212"/>
              <a:gd name="T68" fmla="*/ 153 w 245"/>
              <a:gd name="T69" fmla="*/ 131 h 212"/>
              <a:gd name="T70" fmla="*/ 32 w 245"/>
              <a:gd name="T71" fmla="*/ 98 h 212"/>
              <a:gd name="T72" fmla="*/ 16 w 245"/>
              <a:gd name="T73" fmla="*/ 83 h 212"/>
              <a:gd name="T74" fmla="*/ 0 w 245"/>
              <a:gd name="T75" fmla="*/ 116 h 212"/>
              <a:gd name="T76" fmla="*/ 16 w 245"/>
              <a:gd name="T77" fmla="*/ 132 h 212"/>
              <a:gd name="T78" fmla="*/ 123 w 245"/>
              <a:gd name="T79" fmla="*/ 116 h 212"/>
              <a:gd name="T80" fmla="*/ 107 w 245"/>
              <a:gd name="T81" fmla="*/ 83 h 212"/>
              <a:gd name="T82" fmla="*/ 92 w 245"/>
              <a:gd name="T83" fmla="*/ 98 h 212"/>
              <a:gd name="T84" fmla="*/ 107 w 245"/>
              <a:gd name="T85" fmla="*/ 132 h 212"/>
              <a:gd name="T86" fmla="*/ 123 w 245"/>
              <a:gd name="T87" fmla="*/ 116 h 212"/>
              <a:gd name="T88" fmla="*/ 215 w 245"/>
              <a:gd name="T89" fmla="*/ 98 h 212"/>
              <a:gd name="T90" fmla="*/ 199 w 245"/>
              <a:gd name="T91" fmla="*/ 83 h 212"/>
              <a:gd name="T92" fmla="*/ 183 w 245"/>
              <a:gd name="T93" fmla="*/ 116 h 212"/>
              <a:gd name="T94" fmla="*/ 199 w 245"/>
              <a:gd name="T95" fmla="*/ 132 h 212"/>
              <a:gd name="T96" fmla="*/ 245 w 245"/>
              <a:gd name="T97" fmla="*/ 8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5" h="212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moveTo>
                  <a:pt x="92" y="0"/>
                </a:moveTo>
                <a:cubicBezTo>
                  <a:pt x="92" y="48"/>
                  <a:pt x="92" y="48"/>
                  <a:pt x="92" y="48"/>
                </a:cubicBezTo>
                <a:moveTo>
                  <a:pt x="183" y="0"/>
                </a:moveTo>
                <a:cubicBezTo>
                  <a:pt x="183" y="48"/>
                  <a:pt x="183" y="48"/>
                  <a:pt x="183" y="48"/>
                </a:cubicBezTo>
                <a:moveTo>
                  <a:pt x="62" y="33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7"/>
                  <a:pt x="55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7" y="0"/>
                  <a:pt x="30" y="7"/>
                  <a:pt x="30" y="15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41"/>
                  <a:pt x="37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55" y="49"/>
                  <a:pt x="62" y="41"/>
                  <a:pt x="62" y="33"/>
                </a:cubicBezTo>
                <a:close/>
                <a:moveTo>
                  <a:pt x="153" y="33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7"/>
                  <a:pt x="146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29" y="0"/>
                  <a:pt x="122" y="7"/>
                  <a:pt x="122" y="15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41"/>
                  <a:pt x="129" y="49"/>
                  <a:pt x="137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46" y="49"/>
                  <a:pt x="153" y="41"/>
                  <a:pt x="153" y="33"/>
                </a:cubicBezTo>
                <a:close/>
                <a:moveTo>
                  <a:pt x="245" y="33"/>
                </a:moveTo>
                <a:cubicBezTo>
                  <a:pt x="245" y="15"/>
                  <a:pt x="245" y="15"/>
                  <a:pt x="245" y="15"/>
                </a:cubicBezTo>
                <a:cubicBezTo>
                  <a:pt x="245" y="7"/>
                  <a:pt x="237" y="0"/>
                  <a:pt x="22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0" y="0"/>
                  <a:pt x="213" y="7"/>
                  <a:pt x="213" y="15"/>
                </a:cubicBezTo>
                <a:cubicBezTo>
                  <a:pt x="213" y="33"/>
                  <a:pt x="213" y="33"/>
                  <a:pt x="213" y="33"/>
                </a:cubicBezTo>
                <a:cubicBezTo>
                  <a:pt x="213" y="41"/>
                  <a:pt x="220" y="49"/>
                  <a:pt x="229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37" y="49"/>
                  <a:pt x="245" y="41"/>
                  <a:pt x="245" y="33"/>
                </a:cubicBezTo>
                <a:close/>
                <a:moveTo>
                  <a:pt x="0" y="163"/>
                </a:moveTo>
                <a:cubicBezTo>
                  <a:pt x="0" y="212"/>
                  <a:pt x="0" y="212"/>
                  <a:pt x="0" y="212"/>
                </a:cubicBezTo>
                <a:moveTo>
                  <a:pt x="92" y="163"/>
                </a:moveTo>
                <a:cubicBezTo>
                  <a:pt x="92" y="212"/>
                  <a:pt x="92" y="212"/>
                  <a:pt x="92" y="212"/>
                </a:cubicBezTo>
                <a:moveTo>
                  <a:pt x="183" y="163"/>
                </a:moveTo>
                <a:cubicBezTo>
                  <a:pt x="183" y="212"/>
                  <a:pt x="183" y="212"/>
                  <a:pt x="183" y="212"/>
                </a:cubicBezTo>
                <a:moveTo>
                  <a:pt x="62" y="196"/>
                </a:moveTo>
                <a:cubicBezTo>
                  <a:pt x="62" y="179"/>
                  <a:pt x="62" y="179"/>
                  <a:pt x="62" y="179"/>
                </a:cubicBezTo>
                <a:cubicBezTo>
                  <a:pt x="62" y="170"/>
                  <a:pt x="55" y="163"/>
                  <a:pt x="46" y="163"/>
                </a:cubicBezTo>
                <a:cubicBezTo>
                  <a:pt x="46" y="163"/>
                  <a:pt x="46" y="163"/>
                  <a:pt x="46" y="163"/>
                </a:cubicBezTo>
                <a:cubicBezTo>
                  <a:pt x="37" y="163"/>
                  <a:pt x="30" y="170"/>
                  <a:pt x="30" y="179"/>
                </a:cubicBezTo>
                <a:cubicBezTo>
                  <a:pt x="30" y="196"/>
                  <a:pt x="30" y="196"/>
                  <a:pt x="30" y="196"/>
                </a:cubicBezTo>
                <a:cubicBezTo>
                  <a:pt x="30" y="205"/>
                  <a:pt x="37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55" y="212"/>
                  <a:pt x="62" y="205"/>
                  <a:pt x="62" y="196"/>
                </a:cubicBezTo>
                <a:close/>
                <a:moveTo>
                  <a:pt x="153" y="196"/>
                </a:moveTo>
                <a:cubicBezTo>
                  <a:pt x="153" y="179"/>
                  <a:pt x="153" y="179"/>
                  <a:pt x="153" y="179"/>
                </a:cubicBezTo>
                <a:cubicBezTo>
                  <a:pt x="153" y="170"/>
                  <a:pt x="146" y="163"/>
                  <a:pt x="137" y="163"/>
                </a:cubicBezTo>
                <a:cubicBezTo>
                  <a:pt x="137" y="163"/>
                  <a:pt x="137" y="163"/>
                  <a:pt x="137" y="163"/>
                </a:cubicBezTo>
                <a:cubicBezTo>
                  <a:pt x="129" y="163"/>
                  <a:pt x="122" y="170"/>
                  <a:pt x="122" y="179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22" y="205"/>
                  <a:pt x="129" y="212"/>
                  <a:pt x="137" y="212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46" y="212"/>
                  <a:pt x="153" y="205"/>
                  <a:pt x="153" y="196"/>
                </a:cubicBezTo>
                <a:close/>
                <a:moveTo>
                  <a:pt x="245" y="196"/>
                </a:moveTo>
                <a:cubicBezTo>
                  <a:pt x="245" y="179"/>
                  <a:pt x="245" y="179"/>
                  <a:pt x="245" y="179"/>
                </a:cubicBezTo>
                <a:cubicBezTo>
                  <a:pt x="245" y="170"/>
                  <a:pt x="237" y="163"/>
                  <a:pt x="229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0" y="163"/>
                  <a:pt x="213" y="170"/>
                  <a:pt x="213" y="179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205"/>
                  <a:pt x="220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7" y="212"/>
                  <a:pt x="245" y="205"/>
                  <a:pt x="245" y="196"/>
                </a:cubicBezTo>
                <a:close/>
                <a:moveTo>
                  <a:pt x="62" y="83"/>
                </a:moveTo>
                <a:cubicBezTo>
                  <a:pt x="62" y="131"/>
                  <a:pt x="62" y="131"/>
                  <a:pt x="62" y="131"/>
                </a:cubicBezTo>
                <a:moveTo>
                  <a:pt x="153" y="83"/>
                </a:moveTo>
                <a:cubicBezTo>
                  <a:pt x="153" y="131"/>
                  <a:pt x="153" y="131"/>
                  <a:pt x="153" y="131"/>
                </a:cubicBezTo>
                <a:moveTo>
                  <a:pt x="32" y="116"/>
                </a:moveTo>
                <a:cubicBezTo>
                  <a:pt x="32" y="98"/>
                  <a:pt x="32" y="98"/>
                  <a:pt x="32" y="98"/>
                </a:cubicBezTo>
                <a:cubicBezTo>
                  <a:pt x="32" y="90"/>
                  <a:pt x="25" y="83"/>
                  <a:pt x="16" y="83"/>
                </a:cubicBezTo>
                <a:cubicBezTo>
                  <a:pt x="16" y="83"/>
                  <a:pt x="16" y="83"/>
                  <a:pt x="16" y="83"/>
                </a:cubicBezTo>
                <a:cubicBezTo>
                  <a:pt x="7" y="83"/>
                  <a:pt x="0" y="90"/>
                  <a:pt x="0" y="9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4"/>
                  <a:pt x="7" y="132"/>
                  <a:pt x="16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25" y="132"/>
                  <a:pt x="32" y="124"/>
                  <a:pt x="32" y="116"/>
                </a:cubicBezTo>
                <a:close/>
                <a:moveTo>
                  <a:pt x="123" y="116"/>
                </a:moveTo>
                <a:cubicBezTo>
                  <a:pt x="123" y="98"/>
                  <a:pt x="123" y="98"/>
                  <a:pt x="123" y="98"/>
                </a:cubicBezTo>
                <a:cubicBezTo>
                  <a:pt x="123" y="90"/>
                  <a:pt x="116" y="83"/>
                  <a:pt x="107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99" y="83"/>
                  <a:pt x="92" y="90"/>
                  <a:pt x="92" y="98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24"/>
                  <a:pt x="99" y="132"/>
                  <a:pt x="107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16" y="132"/>
                  <a:pt x="123" y="124"/>
                  <a:pt x="123" y="116"/>
                </a:cubicBezTo>
                <a:close/>
                <a:moveTo>
                  <a:pt x="215" y="116"/>
                </a:moveTo>
                <a:cubicBezTo>
                  <a:pt x="215" y="98"/>
                  <a:pt x="215" y="98"/>
                  <a:pt x="215" y="98"/>
                </a:cubicBezTo>
                <a:cubicBezTo>
                  <a:pt x="215" y="90"/>
                  <a:pt x="207" y="83"/>
                  <a:pt x="199" y="83"/>
                </a:cubicBezTo>
                <a:cubicBezTo>
                  <a:pt x="199" y="83"/>
                  <a:pt x="199" y="83"/>
                  <a:pt x="199" y="83"/>
                </a:cubicBezTo>
                <a:cubicBezTo>
                  <a:pt x="190" y="83"/>
                  <a:pt x="183" y="90"/>
                  <a:pt x="183" y="9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3" y="124"/>
                  <a:pt x="190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7" y="132"/>
                  <a:pt x="215" y="124"/>
                  <a:pt x="215" y="116"/>
                </a:cubicBezTo>
                <a:close/>
                <a:moveTo>
                  <a:pt x="245" y="83"/>
                </a:moveTo>
                <a:cubicBezTo>
                  <a:pt x="245" y="131"/>
                  <a:pt x="245" y="131"/>
                  <a:pt x="245" y="131"/>
                </a:cubicBezTo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cloud" title="Icon of a cloud">
            <a:extLst>
              <a:ext uri="{FF2B5EF4-FFF2-40B4-BE49-F238E27FC236}">
                <a16:creationId xmlns:a16="http://schemas.microsoft.com/office/drawing/2014/main" id="{EE43750B-56D6-47EE-8477-D6ABFDB00B81}"/>
              </a:ext>
            </a:extLst>
          </p:cNvPr>
          <p:cNvSpPr>
            <a:spLocks noChangeAspect="1"/>
          </p:cNvSpPr>
          <p:nvPr/>
        </p:nvSpPr>
        <p:spPr bwMode="auto">
          <a:xfrm>
            <a:off x="5384026" y="7139790"/>
            <a:ext cx="1423948" cy="907196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bot_3" title="Icon of two chevron brackets with two dots between them">
            <a:extLst>
              <a:ext uri="{FF2B5EF4-FFF2-40B4-BE49-F238E27FC236}">
                <a16:creationId xmlns:a16="http://schemas.microsoft.com/office/drawing/2014/main" id="{D10ED193-53CB-44BD-A85A-064743ADA19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12318" y="7137917"/>
            <a:ext cx="1269596" cy="910942"/>
          </a:xfrm>
          <a:custGeom>
            <a:avLst/>
            <a:gdLst>
              <a:gd name="T0" fmla="*/ 134 w 420"/>
              <a:gd name="T1" fmla="*/ 154 h 302"/>
              <a:gd name="T2" fmla="*/ 157 w 420"/>
              <a:gd name="T3" fmla="*/ 131 h 302"/>
              <a:gd name="T4" fmla="*/ 180 w 420"/>
              <a:gd name="T5" fmla="*/ 154 h 302"/>
              <a:gd name="T6" fmla="*/ 157 w 420"/>
              <a:gd name="T7" fmla="*/ 177 h 302"/>
              <a:gd name="T8" fmla="*/ 134 w 420"/>
              <a:gd name="T9" fmla="*/ 154 h 302"/>
              <a:gd name="T10" fmla="*/ 241 w 420"/>
              <a:gd name="T11" fmla="*/ 154 h 302"/>
              <a:gd name="T12" fmla="*/ 264 w 420"/>
              <a:gd name="T13" fmla="*/ 177 h 302"/>
              <a:gd name="T14" fmla="*/ 287 w 420"/>
              <a:gd name="T15" fmla="*/ 154 h 302"/>
              <a:gd name="T16" fmla="*/ 264 w 420"/>
              <a:gd name="T17" fmla="*/ 131 h 302"/>
              <a:gd name="T18" fmla="*/ 241 w 420"/>
              <a:gd name="T19" fmla="*/ 154 h 302"/>
              <a:gd name="T20" fmla="*/ 276 w 420"/>
              <a:gd name="T21" fmla="*/ 302 h 302"/>
              <a:gd name="T22" fmla="*/ 410 w 420"/>
              <a:gd name="T23" fmla="*/ 168 h 302"/>
              <a:gd name="T24" fmla="*/ 410 w 420"/>
              <a:gd name="T25" fmla="*/ 132 h 302"/>
              <a:gd name="T26" fmla="*/ 276 w 420"/>
              <a:gd name="T27" fmla="*/ 0 h 302"/>
              <a:gd name="T28" fmla="*/ 144 w 420"/>
              <a:gd name="T29" fmla="*/ 0 h 302"/>
              <a:gd name="T30" fmla="*/ 10 w 420"/>
              <a:gd name="T31" fmla="*/ 132 h 302"/>
              <a:gd name="T32" fmla="*/ 10 w 420"/>
              <a:gd name="T33" fmla="*/ 168 h 302"/>
              <a:gd name="T34" fmla="*/ 145 w 420"/>
              <a:gd name="T35" fmla="*/ 302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0" h="302">
                <a:moveTo>
                  <a:pt x="134" y="154"/>
                </a:moveTo>
                <a:cubicBezTo>
                  <a:pt x="134" y="141"/>
                  <a:pt x="144" y="131"/>
                  <a:pt x="157" y="131"/>
                </a:cubicBezTo>
                <a:cubicBezTo>
                  <a:pt x="169" y="131"/>
                  <a:pt x="180" y="141"/>
                  <a:pt x="180" y="154"/>
                </a:cubicBezTo>
                <a:cubicBezTo>
                  <a:pt x="180" y="167"/>
                  <a:pt x="169" y="177"/>
                  <a:pt x="157" y="177"/>
                </a:cubicBezTo>
                <a:cubicBezTo>
                  <a:pt x="144" y="177"/>
                  <a:pt x="134" y="167"/>
                  <a:pt x="134" y="154"/>
                </a:cubicBezTo>
                <a:close/>
                <a:moveTo>
                  <a:pt x="241" y="154"/>
                </a:moveTo>
                <a:cubicBezTo>
                  <a:pt x="241" y="167"/>
                  <a:pt x="251" y="177"/>
                  <a:pt x="264" y="177"/>
                </a:cubicBezTo>
                <a:cubicBezTo>
                  <a:pt x="276" y="177"/>
                  <a:pt x="287" y="167"/>
                  <a:pt x="287" y="154"/>
                </a:cubicBezTo>
                <a:cubicBezTo>
                  <a:pt x="287" y="141"/>
                  <a:pt x="276" y="131"/>
                  <a:pt x="264" y="131"/>
                </a:cubicBezTo>
                <a:cubicBezTo>
                  <a:pt x="251" y="131"/>
                  <a:pt x="241" y="141"/>
                  <a:pt x="241" y="154"/>
                </a:cubicBezTo>
                <a:close/>
                <a:moveTo>
                  <a:pt x="276" y="302"/>
                </a:moveTo>
                <a:cubicBezTo>
                  <a:pt x="276" y="302"/>
                  <a:pt x="276" y="302"/>
                  <a:pt x="410" y="168"/>
                </a:cubicBezTo>
                <a:cubicBezTo>
                  <a:pt x="420" y="158"/>
                  <a:pt x="420" y="142"/>
                  <a:pt x="410" y="132"/>
                </a:cubicBezTo>
                <a:cubicBezTo>
                  <a:pt x="410" y="132"/>
                  <a:pt x="410" y="132"/>
                  <a:pt x="276" y="0"/>
                </a:cubicBezTo>
                <a:moveTo>
                  <a:pt x="144" y="0"/>
                </a:moveTo>
                <a:cubicBezTo>
                  <a:pt x="10" y="132"/>
                  <a:pt x="10" y="132"/>
                  <a:pt x="10" y="132"/>
                </a:cubicBezTo>
                <a:cubicBezTo>
                  <a:pt x="0" y="142"/>
                  <a:pt x="0" y="158"/>
                  <a:pt x="10" y="168"/>
                </a:cubicBezTo>
                <a:cubicBezTo>
                  <a:pt x="145" y="302"/>
                  <a:pt x="145" y="302"/>
                  <a:pt x="145" y="302"/>
                </a:cubicBezTo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78332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decel="10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0 L -0.29974 0.16759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7" y="838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79167E-6 2.22222E-6 L 4.79167E-6 0.06666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9" grpId="2" animBg="1"/>
      <p:bldP spid="20" grpId="0"/>
      <p:bldP spid="2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9CA89-4A50-4A84-A7AB-179542121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Experiment?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2B6D9B-DA43-4943-BDE2-3B71FAEF9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4927773"/>
            <a:ext cx="11155047" cy="947952"/>
          </a:xfrm>
        </p:spPr>
        <p:txBody>
          <a:bodyPr/>
          <a:lstStyle/>
          <a:p>
            <a:r>
              <a:rPr lang="en-US" dirty="0"/>
              <a:t>An executable process that is run one or more times – often a script</a:t>
            </a:r>
          </a:p>
          <a:p>
            <a:r>
              <a:rPr lang="en-US" dirty="0"/>
              <a:t>Each run generates metrics and output files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92C2FF3-5B54-4962-8D0F-E60DAF65687E}"/>
              </a:ext>
            </a:extLst>
          </p:cNvPr>
          <p:cNvGrpSpPr/>
          <p:nvPr/>
        </p:nvGrpSpPr>
        <p:grpSpPr>
          <a:xfrm>
            <a:off x="2710254" y="1439943"/>
            <a:ext cx="5290431" cy="2984055"/>
            <a:chOff x="2710254" y="1439943"/>
            <a:chExt cx="5290431" cy="29840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97743BD-ACDD-481E-8499-5D61B1442FA4}"/>
                </a:ext>
              </a:extLst>
            </p:cNvPr>
            <p:cNvGrpSpPr/>
            <p:nvPr/>
          </p:nvGrpSpPr>
          <p:grpSpPr>
            <a:xfrm>
              <a:off x="4323046" y="1930227"/>
              <a:ext cx="1716596" cy="1648298"/>
              <a:chOff x="384969" y="5083653"/>
              <a:chExt cx="1222441" cy="1173804"/>
            </a:xfrm>
          </p:grpSpPr>
          <p:pic>
            <p:nvPicPr>
              <p:cNvPr id="6" name="Graphic 2" descr="Flask">
                <a:extLst>
                  <a:ext uri="{FF2B5EF4-FFF2-40B4-BE49-F238E27FC236}">
                    <a16:creationId xmlns:a16="http://schemas.microsoft.com/office/drawing/2014/main" id="{05115DD7-2D16-41EE-AD7A-71D3D616FE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85798" y="5330757"/>
                <a:ext cx="663103" cy="565827"/>
              </a:xfrm>
              <a:prstGeom prst="rect">
                <a:avLst/>
              </a:prstGeom>
            </p:spPr>
          </p:pic>
          <p:pic>
            <p:nvPicPr>
              <p:cNvPr id="7" name="Graphic 6" descr="Arrow circle">
                <a:extLst>
                  <a:ext uri="{FF2B5EF4-FFF2-40B4-BE49-F238E27FC236}">
                    <a16:creationId xmlns:a16="http://schemas.microsoft.com/office/drawing/2014/main" id="{F1B19D40-66DC-49C7-AECC-8D243DC0D4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84969" y="5083653"/>
                <a:ext cx="1222441" cy="1173804"/>
              </a:xfrm>
              <a:prstGeom prst="rect">
                <a:avLst/>
              </a:prstGeom>
            </p:spPr>
          </p:pic>
        </p:grpSp>
        <p:pic>
          <p:nvPicPr>
            <p:cNvPr id="8" name="Graphic 14" descr="Document">
              <a:extLst>
                <a:ext uri="{FF2B5EF4-FFF2-40B4-BE49-F238E27FC236}">
                  <a16:creationId xmlns:a16="http://schemas.microsoft.com/office/drawing/2014/main" id="{B769DEC1-2BCE-45CB-AD45-0431155B5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710254" y="2229323"/>
              <a:ext cx="1050105" cy="1050105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24DEB88-BA55-4644-AD3F-F3ED96F5C466}"/>
                </a:ext>
              </a:extLst>
            </p:cNvPr>
            <p:cNvGrpSpPr/>
            <p:nvPr/>
          </p:nvGrpSpPr>
          <p:grpSpPr>
            <a:xfrm>
              <a:off x="6792103" y="3193165"/>
              <a:ext cx="1084733" cy="1230833"/>
              <a:chOff x="5989103" y="4827084"/>
              <a:chExt cx="772472" cy="876514"/>
            </a:xfrm>
          </p:grpSpPr>
          <p:pic>
            <p:nvPicPr>
              <p:cNvPr id="10" name="Graphic 20" descr="Folder">
                <a:extLst>
                  <a:ext uri="{FF2B5EF4-FFF2-40B4-BE49-F238E27FC236}">
                    <a16:creationId xmlns:a16="http://schemas.microsoft.com/office/drawing/2014/main" id="{C6AFC2B8-EB83-483F-A86C-DE07536986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989103" y="4931126"/>
                <a:ext cx="772472" cy="772472"/>
              </a:xfrm>
              <a:prstGeom prst="rect">
                <a:avLst/>
              </a:prstGeom>
            </p:spPr>
          </p:pic>
          <p:pic>
            <p:nvPicPr>
              <p:cNvPr id="11" name="Graphic 34" descr="Paper">
                <a:extLst>
                  <a:ext uri="{FF2B5EF4-FFF2-40B4-BE49-F238E27FC236}">
                    <a16:creationId xmlns:a16="http://schemas.microsoft.com/office/drawing/2014/main" id="{AB8572DB-252E-405F-AFA9-683EEC96B3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088373" y="4827084"/>
                <a:ext cx="573932" cy="573932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34B0BC8-C434-421A-ADB1-52186E9969D3}"/>
                </a:ext>
              </a:extLst>
            </p:cNvPr>
            <p:cNvGrpSpPr/>
            <p:nvPr/>
          </p:nvGrpSpPr>
          <p:grpSpPr>
            <a:xfrm>
              <a:off x="6703301" y="1439943"/>
              <a:ext cx="1297384" cy="1385293"/>
              <a:chOff x="6011693" y="2988862"/>
              <a:chExt cx="923907" cy="986508"/>
            </a:xfrm>
          </p:grpSpPr>
          <p:pic>
            <p:nvPicPr>
              <p:cNvPr id="13" name="Graphic 22" descr="Bar chart">
                <a:extLst>
                  <a:ext uri="{FF2B5EF4-FFF2-40B4-BE49-F238E27FC236}">
                    <a16:creationId xmlns:a16="http://schemas.microsoft.com/office/drawing/2014/main" id="{41C3E559-6C0D-4773-9CEC-B28B22DBEE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011693" y="3352799"/>
                <a:ext cx="630677" cy="622571"/>
              </a:xfrm>
              <a:prstGeom prst="rect">
                <a:avLst/>
              </a:prstGeom>
            </p:spPr>
          </p:pic>
          <p:pic>
            <p:nvPicPr>
              <p:cNvPr id="14" name="Graphic 30" descr="Checklist RTL">
                <a:extLst>
                  <a:ext uri="{FF2B5EF4-FFF2-40B4-BE49-F238E27FC236}">
                    <a16:creationId xmlns:a16="http://schemas.microsoft.com/office/drawing/2014/main" id="{03FAF34D-CAD4-4149-83CB-5E13DE32BC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6296817" y="2988862"/>
                <a:ext cx="638783" cy="630677"/>
              </a:xfrm>
              <a:prstGeom prst="rect">
                <a:avLst/>
              </a:prstGeom>
            </p:spPr>
          </p:pic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FAE90D0-490E-42A4-9787-C623A13EA828}"/>
                </a:ext>
              </a:extLst>
            </p:cNvPr>
            <p:cNvCxnSpPr>
              <a:stCxn id="8" idx="3"/>
              <a:endCxn id="7" idx="1"/>
            </p:cNvCxnSpPr>
            <p:nvPr/>
          </p:nvCxnSpPr>
          <p:spPr>
            <a:xfrm>
              <a:off x="3760359" y="2754376"/>
              <a:ext cx="562687" cy="0"/>
            </a:xfrm>
            <a:prstGeom prst="straightConnector1">
              <a:avLst/>
            </a:prstGeom>
            <a:ln w="76200">
              <a:solidFill>
                <a:srgbClr val="00B050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4890A7A-4828-4B36-BACC-5464DAF0531E}"/>
                </a:ext>
              </a:extLst>
            </p:cNvPr>
            <p:cNvCxnSpPr>
              <a:cxnSpLocks/>
              <a:stCxn id="7" idx="3"/>
              <a:endCxn id="13" idx="1"/>
            </p:cNvCxnSpPr>
            <p:nvPr/>
          </p:nvCxnSpPr>
          <p:spPr>
            <a:xfrm flipV="1">
              <a:off x="6039642" y="2388117"/>
              <a:ext cx="663659" cy="366259"/>
            </a:xfrm>
            <a:prstGeom prst="bentConnector3">
              <a:avLst>
                <a:gd name="adj1" fmla="val 56295"/>
              </a:avLst>
            </a:prstGeom>
            <a:ln w="76200">
              <a:solidFill>
                <a:srgbClr val="00B050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18">
              <a:extLst>
                <a:ext uri="{FF2B5EF4-FFF2-40B4-BE49-F238E27FC236}">
                  <a16:creationId xmlns:a16="http://schemas.microsoft.com/office/drawing/2014/main" id="{FB56944E-FA3F-4E12-8F6C-11EF6A769013}"/>
                </a:ext>
              </a:extLst>
            </p:cNvPr>
            <p:cNvCxnSpPr>
              <a:cxnSpLocks/>
              <a:stCxn id="7" idx="3"/>
              <a:endCxn id="10" idx="1"/>
            </p:cNvCxnSpPr>
            <p:nvPr/>
          </p:nvCxnSpPr>
          <p:spPr>
            <a:xfrm>
              <a:off x="6039642" y="2754376"/>
              <a:ext cx="752461" cy="1127256"/>
            </a:xfrm>
            <a:prstGeom prst="bentConnector3">
              <a:avLst>
                <a:gd name="adj1" fmla="val 50000"/>
              </a:avLst>
            </a:prstGeom>
            <a:ln w="76200">
              <a:solidFill>
                <a:srgbClr val="00B050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897283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6F796-B772-4540-9F64-1FF41CA53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Metrics and Creating Outputs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2D329-2096-48A6-9DDC-3697FF9AB2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1165049"/>
            <a:ext cx="11018520" cy="2835586"/>
          </a:xfrm>
        </p:spPr>
        <p:txBody>
          <a:bodyPr/>
          <a:lstStyle/>
          <a:p>
            <a:r>
              <a:rPr lang="en-US" dirty="0"/>
              <a:t>Log metrics using the run context from the </a:t>
            </a:r>
            <a:r>
              <a:rPr lang="en-US" b="1" dirty="0"/>
              <a:t>Run</a:t>
            </a:r>
            <a:r>
              <a:rPr lang="en-US" dirty="0"/>
              <a:t> object:</a:t>
            </a:r>
          </a:p>
          <a:p>
            <a:pPr lvl="1"/>
            <a:r>
              <a:rPr lang="en-US" b="1" dirty="0"/>
              <a:t>log</a:t>
            </a:r>
            <a:r>
              <a:rPr lang="en-US" dirty="0"/>
              <a:t>: Record a single named value</a:t>
            </a:r>
          </a:p>
          <a:p>
            <a:pPr lvl="1"/>
            <a:r>
              <a:rPr lang="en-US" b="1" dirty="0" err="1"/>
              <a:t>log_list</a:t>
            </a:r>
            <a:r>
              <a:rPr lang="en-US" dirty="0"/>
              <a:t>: Record a named list of values</a:t>
            </a:r>
          </a:p>
          <a:p>
            <a:pPr lvl="1"/>
            <a:r>
              <a:rPr lang="en-US" b="1" dirty="0" err="1"/>
              <a:t>log_row</a:t>
            </a:r>
            <a:r>
              <a:rPr lang="en-US" dirty="0"/>
              <a:t>: Record a row with multiple columns</a:t>
            </a:r>
          </a:p>
          <a:p>
            <a:pPr lvl="1"/>
            <a:r>
              <a:rPr lang="en-US" b="1" dirty="0" err="1"/>
              <a:t>log_table</a:t>
            </a:r>
            <a:r>
              <a:rPr lang="en-US" dirty="0"/>
              <a:t>: Record a dictionary as a table</a:t>
            </a:r>
          </a:p>
          <a:p>
            <a:pPr lvl="1"/>
            <a:r>
              <a:rPr lang="en-US" b="1" dirty="0" err="1"/>
              <a:t>log_image</a:t>
            </a:r>
            <a:r>
              <a:rPr lang="en-US" dirty="0"/>
              <a:t>: Record an image file or a plot</a:t>
            </a:r>
          </a:p>
          <a:p>
            <a:r>
              <a:rPr lang="en-US" dirty="0"/>
              <a:t>Save output files in the </a:t>
            </a:r>
            <a:r>
              <a:rPr lang="en-US" b="1" dirty="0"/>
              <a:t>outputs </a:t>
            </a:r>
            <a:r>
              <a:rPr lang="en-US" dirty="0"/>
              <a:t>folder for the run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A60D92-C253-4BCE-88FF-968F08FCB5C3}"/>
              </a:ext>
            </a:extLst>
          </p:cNvPr>
          <p:cNvSpPr/>
          <p:nvPr/>
        </p:nvSpPr>
        <p:spPr bwMode="auto">
          <a:xfrm>
            <a:off x="765869" y="4000634"/>
            <a:ext cx="10685018" cy="2717049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azureml.core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import Experiment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import pandas as pd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experiment = Experiment(workspace =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ws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name = 'my-experiment')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run =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experiment.start_logging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data =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pd.read_csv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('data.csv')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row_count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(data))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run.log('observations', </a:t>
            </a:r>
            <a:r>
              <a:rPr lang="en-US" sz="15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row_count</a:t>
            </a:r>
            <a:r>
              <a:rPr lang="en-US" sz="15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data.sample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(100).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to_csv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('sample.csv', index=False, header=True)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run.upload_file</a:t>
            </a:r>
            <a:r>
              <a:rPr lang="en-US" sz="15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(name = 'outputs/sample.csv', </a:t>
            </a:r>
            <a:r>
              <a:rPr lang="en-US" sz="15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path_or_stream</a:t>
            </a:r>
            <a:r>
              <a:rPr lang="en-US" sz="15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'./sample.csv')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run.complete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1789759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C9236-8F55-4944-AB1A-28E5B2B51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Script as an Experiment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803A7-F03D-4863-9D67-01D046BF4D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499146"/>
          </a:xfrm>
        </p:spPr>
        <p:txBody>
          <a:bodyPr/>
          <a:lstStyle/>
          <a:p>
            <a:r>
              <a:rPr lang="en-US" dirty="0"/>
              <a:t>Get the run context in the experiment script: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Define the </a:t>
            </a:r>
            <a:r>
              <a:rPr lang="en-US" i="1" dirty="0"/>
              <a:t>run configuration </a:t>
            </a:r>
            <a:r>
              <a:rPr lang="en-US" dirty="0"/>
              <a:t>and </a:t>
            </a:r>
            <a:r>
              <a:rPr lang="en-US" i="1" dirty="0"/>
              <a:t>script run configuration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5AD9B4-0E92-4116-A34E-BA4E968326FF}"/>
              </a:ext>
            </a:extLst>
          </p:cNvPr>
          <p:cNvSpPr/>
          <p:nvPr/>
        </p:nvSpPr>
        <p:spPr bwMode="auto">
          <a:xfrm>
            <a:off x="1132556" y="1940200"/>
            <a:ext cx="9942360" cy="1336788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azureml.core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import Run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run = </a:t>
            </a:r>
            <a:r>
              <a:rPr lang="en-US" sz="15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Run.get_context</a:t>
            </a:r>
            <a:r>
              <a:rPr lang="en-US" sz="15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run.log(…)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run.complete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3A0A7B-CE2C-4296-9C8C-AC3D10DA2913}"/>
              </a:ext>
            </a:extLst>
          </p:cNvPr>
          <p:cNvSpPr/>
          <p:nvPr/>
        </p:nvSpPr>
        <p:spPr bwMode="auto">
          <a:xfrm>
            <a:off x="1132556" y="4026457"/>
            <a:ext cx="9942360" cy="2606423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fr-FR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azureml.core</a:t>
            </a:r>
            <a:r>
              <a:rPr lang="fr-FR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fr-FR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Environment</a:t>
            </a:r>
            <a:r>
              <a:rPr lang="fr-FR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Experiment</a:t>
            </a:r>
            <a:r>
              <a:rPr lang="fr-FR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RunConfiguration</a:t>
            </a:r>
            <a:r>
              <a:rPr lang="fr-FR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ScriptRunConfig</a:t>
            </a:r>
            <a:endParaRPr lang="en-US" sz="15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run_config</a:t>
            </a:r>
            <a:r>
              <a:rPr lang="en-US" sz="15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RunConfiguration</a:t>
            </a:r>
            <a:r>
              <a:rPr lang="en-US" sz="15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run_env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Environment('experiment-env')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src = </a:t>
            </a:r>
            <a:r>
              <a:rPr lang="en-US" sz="15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ScriptRunConfig</a:t>
            </a:r>
            <a:r>
              <a:rPr lang="en-US" sz="15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5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source_directory</a:t>
            </a:r>
            <a:r>
              <a:rPr lang="en-US" sz="15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15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experiment_files</a:t>
            </a:r>
            <a:r>
              <a:rPr lang="en-US" sz="15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script='experiment.py',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en-US" sz="15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run_config</a:t>
            </a:r>
            <a:r>
              <a:rPr lang="en-US" sz="15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5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run_config</a:t>
            </a:r>
            <a:r>
              <a:rPr lang="en-US" sz="15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experiment = Experiment(workspace =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ws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name =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experiment_name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run =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experiment.submit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(config=src)</a:t>
            </a:r>
          </a:p>
        </p:txBody>
      </p:sp>
    </p:spTree>
    <p:extLst>
      <p:ext uri="{BB962C8B-B14F-4D97-AF65-F5344CB8AC3E}">
        <p14:creationId xmlns:p14="http://schemas.microsoft.com/office/powerpoint/2010/main" val="247858730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A17550D-520E-4D30-82D4-9AA936ED8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979539"/>
            <a:ext cx="4167887" cy="553998"/>
          </a:xfrm>
        </p:spPr>
        <p:txBody>
          <a:bodyPr/>
          <a:lstStyle/>
          <a:p>
            <a:r>
              <a:rPr lang="en-US" dirty="0"/>
              <a:t>Lab 3A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3FD7E2F-EC69-4C8E-91DA-A39C48F30F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1" y="3962400"/>
            <a:ext cx="8281404" cy="1169551"/>
          </a:xfrm>
        </p:spPr>
        <p:txBody>
          <a:bodyPr/>
          <a:lstStyle/>
          <a:p>
            <a:r>
              <a:rPr lang="en-US" sz="2800" dirty="0"/>
              <a:t>Running Experiments</a:t>
            </a:r>
          </a:p>
          <a:p>
            <a:endParaRPr lang="en-US" sz="2800" dirty="0"/>
          </a:p>
          <a:p>
            <a:r>
              <a:rPr lang="en-US" dirty="0"/>
              <a:t>https://aka.ms/msl-dp100</a:t>
            </a:r>
          </a:p>
        </p:txBody>
      </p:sp>
    </p:spTree>
    <p:extLst>
      <p:ext uri="{BB962C8B-B14F-4D97-AF65-F5344CB8AC3E}">
        <p14:creationId xmlns:p14="http://schemas.microsoft.com/office/powerpoint/2010/main" val="63765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C5E0F6-75B0-4FEF-A4B1-627D5365B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Review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2C5F94-4791-4AA5-92F5-106E521B00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107542"/>
            <a:ext cx="12192000" cy="9479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Complete the Review Questions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82453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02C4866-3D2A-4B6E-845B-BC829EF398D3}" vid="{4CF67355-5714-4411-871B-C2823B363F39}"/>
    </a:ext>
  </a:extLst>
</a:theme>
</file>

<file path=ppt/theme/theme2.xml><?xml version="1.0" encoding="utf-8"?>
<a:theme xmlns:a="http://schemas.openxmlformats.org/drawingml/2006/main" name="SOFT BLACK TEMPLATE">
  <a:themeElements>
    <a:clrScheme name="ST_Illusttration_Soft_Black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BCF2"/>
      </a:accent2>
      <a:accent3>
        <a:srgbClr val="107C10"/>
      </a:accent3>
      <a:accent4>
        <a:srgbClr val="D73B01"/>
      </a:accent4>
      <a:accent5>
        <a:srgbClr val="FFB900"/>
      </a:accent5>
      <a:accent6>
        <a:srgbClr val="E6E6E6"/>
      </a:accent6>
      <a:hlink>
        <a:srgbClr val="00BCF2"/>
      </a:hlink>
      <a:folHlink>
        <a:srgbClr val="00BCF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02C4866-3D2A-4B6E-845B-BC829EF398D3}" vid="{B6D1E397-E543-4F5F-B948-63CA40776D12}"/>
    </a:ext>
  </a:extLst>
</a:theme>
</file>

<file path=ppt/theme/theme3.xml><?xml version="1.0" encoding="utf-8"?>
<a:theme xmlns:a="http://schemas.openxmlformats.org/drawingml/2006/main" name="FY17 EMPOWER Campaign Theme">
  <a:themeElements>
    <a:clrScheme name="Custom 2">
      <a:dk1>
        <a:srgbClr val="505050"/>
      </a:dk1>
      <a:lt1>
        <a:sysClr val="window" lastClr="FFFFFF"/>
      </a:lt1>
      <a:dk2>
        <a:srgbClr val="0078D7"/>
      </a:dk2>
      <a:lt2>
        <a:srgbClr val="000000"/>
      </a:lt2>
      <a:accent1>
        <a:srgbClr val="107C10"/>
      </a:accent1>
      <a:accent2>
        <a:srgbClr val="FF8C00"/>
      </a:accent2>
      <a:accent3>
        <a:srgbClr val="D83B01"/>
      </a:accent3>
      <a:accent4>
        <a:srgbClr val="00BCF2"/>
      </a:accent4>
      <a:accent5>
        <a:srgbClr val="002050"/>
      </a:accent5>
      <a:accent6>
        <a:srgbClr val="5C2D91"/>
      </a:accent6>
      <a:hlink>
        <a:srgbClr val="B9B9B9"/>
      </a:hlink>
      <a:folHlink>
        <a:srgbClr val="969696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algn="r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91440" tIns="91440" rIns="91440" bIns="91440" rtlCol="0" anchor="t">
        <a:noAutofit/>
      </a:bodyPr>
      <a:lstStyle>
        <a:defPPr marL="171450" indent="-171450">
          <a:buFont typeface="Wingdings" pitchFamily="2" charset="2"/>
          <a:buChar char="§"/>
          <a:defRPr sz="1600" dirty="0" err="1" smtClean="0">
            <a:latin typeface="Segoe UI" pitchFamily="34" charset="0"/>
            <a:ea typeface="Segoe UI" pitchFamily="34" charset="0"/>
            <a:cs typeface="Segoe U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02C4866-3D2A-4B6E-845B-BC829EF398D3}" vid="{59E83115-8029-4EF7-8249-90A7A07EF57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978</Words>
  <Application>Microsoft Office PowerPoint</Application>
  <PresentationFormat>Widescreen</PresentationFormat>
  <Paragraphs>150</Paragraphs>
  <Slides>16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WHITE TEMPLATE</vt:lpstr>
      <vt:lpstr>SOFT BLACK TEMPLATE</vt:lpstr>
      <vt:lpstr>FY17 EMPOWER Campaign Theme</vt:lpstr>
      <vt:lpstr>Presentation brief for MCT’s</vt:lpstr>
      <vt:lpstr>Module 3: Running Experiments and Training Models </vt:lpstr>
      <vt:lpstr>Agenda</vt:lpstr>
      <vt:lpstr>PowerPoint Presentation</vt:lpstr>
      <vt:lpstr>What is an Experiment?</vt:lpstr>
      <vt:lpstr>Logging Metrics and Creating Outputs</vt:lpstr>
      <vt:lpstr>Running a Script as an Experiment</vt:lpstr>
      <vt:lpstr>Lab 3A</vt:lpstr>
      <vt:lpstr>Lesson Review</vt:lpstr>
      <vt:lpstr>PowerPoint Presentation</vt:lpstr>
      <vt:lpstr>Introduction to Estimators</vt:lpstr>
      <vt:lpstr>Using Script Parameters</vt:lpstr>
      <vt:lpstr>Registering a Model</vt:lpstr>
      <vt:lpstr>Lab 3B</vt:lpstr>
      <vt:lpstr>Lesson Review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2019-03-20T17:14:18Z</dcterms:created>
  <dcterms:modified xsi:type="dcterms:W3CDTF">2021-04-29T12:27:04Z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v-tamat@microsoft.com</vt:lpwstr>
  </property>
  <property fmtid="{D5CDD505-2E9C-101B-9397-08002B2CF9AE}" pid="5" name="MSIP_Label_f42aa342-8706-4288-bd11-ebb85995028c_SetDate">
    <vt:lpwstr>2018-12-16T17:59:52.0180957Z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